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0"/>
  </p:notesMasterIdLst>
  <p:handoutMasterIdLst>
    <p:handoutMasterId r:id="rId31"/>
  </p:handoutMasterIdLst>
  <p:sldIdLst>
    <p:sldId id="256" r:id="rId2"/>
    <p:sldId id="511" r:id="rId3"/>
    <p:sldId id="625" r:id="rId4"/>
    <p:sldId id="626" r:id="rId5"/>
    <p:sldId id="537" r:id="rId6"/>
    <p:sldId id="570" r:id="rId7"/>
    <p:sldId id="571" r:id="rId8"/>
    <p:sldId id="574" r:id="rId9"/>
    <p:sldId id="572" r:id="rId10"/>
    <p:sldId id="576" r:id="rId11"/>
    <p:sldId id="573" r:id="rId12"/>
    <p:sldId id="575" r:id="rId13"/>
    <p:sldId id="577" r:id="rId14"/>
    <p:sldId id="578" r:id="rId15"/>
    <p:sldId id="624" r:id="rId16"/>
    <p:sldId id="615" r:id="rId17"/>
    <p:sldId id="616" r:id="rId18"/>
    <p:sldId id="619" r:id="rId19"/>
    <p:sldId id="614" r:id="rId20"/>
    <p:sldId id="617" r:id="rId21"/>
    <p:sldId id="620" r:id="rId22"/>
    <p:sldId id="621" r:id="rId23"/>
    <p:sldId id="567" r:id="rId24"/>
    <p:sldId id="580" r:id="rId25"/>
    <p:sldId id="622" r:id="rId26"/>
    <p:sldId id="623" r:id="rId27"/>
    <p:sldId id="546" r:id="rId28"/>
    <p:sldId id="627" r:id="rId29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prnWhat="handouts3" frameSlides="1"/>
  <p:clrMru>
    <a:srgbClr val="00E4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116"/>
    <p:restoredTop sz="94830"/>
  </p:normalViewPr>
  <p:slideViewPr>
    <p:cSldViewPr snapToGrid="0">
      <p:cViewPr varScale="1">
        <p:scale>
          <a:sx n="117" d="100"/>
          <a:sy n="117" d="100"/>
        </p:scale>
        <p:origin x="1832" y="16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notesMaster" Target="notesMasters/notesMaster1.xml"/><Relationship Id="rId35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25323C3-63BA-8D4E-822C-727EFA617B85}" type="datetimeFigureOut">
              <a:rPr lang="en-US" smtClean="0"/>
              <a:t>9/18/23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8B8831F-DAFB-FD4E-851D-A622D0E145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502497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3.jpg>
</file>

<file path=ppt/media/image4.png>
</file>

<file path=ppt/media/image5.png>
</file>

<file path=ppt/media/image6.jpe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Arial"/>
              </a:defRPr>
            </a:lvl1pPr>
          </a:lstStyle>
          <a:p>
            <a:endParaRPr lang="en-AU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Arial"/>
              </a:defRPr>
            </a:lvl1pPr>
          </a:lstStyle>
          <a:p>
            <a:fld id="{A8545A58-F2B3-4653-94CC-34194E6AE509}" type="datetimeFigureOut">
              <a:rPr lang="en-US" smtClean="0"/>
              <a:pPr/>
              <a:t>9/18/23</a:t>
            </a:fld>
            <a:endParaRPr lang="en-AU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AU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AU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Arial"/>
              </a:defRPr>
            </a:lvl1pPr>
          </a:lstStyle>
          <a:p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Arial"/>
              </a:defRPr>
            </a:lvl1pPr>
          </a:lstStyle>
          <a:p>
            <a:fld id="{C88FE318-AE0D-4808-A70C-FAD490D39F0E}" type="slidenum">
              <a:rPr lang="en-AU" smtClean="0"/>
              <a:pPr/>
              <a:t>‹#›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17531150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Arial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Arial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Arial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Arial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Arial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4ECD4A-1D3F-4C9F-9338-193562AB3F0A}" type="datetimeFigureOut">
              <a:rPr lang="en-US" smtClean="0"/>
              <a:pPr/>
              <a:t>9/18/23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3888B5-197D-4E5D-9DB9-9B33BD0252C3}" type="slidenum">
              <a:rPr lang="en-AU" smtClean="0"/>
              <a:pPr/>
              <a:t>‹#›</a:t>
            </a:fld>
            <a:endParaRPr lang="en-AU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4ECD4A-1D3F-4C9F-9338-193562AB3F0A}" type="datetimeFigureOut">
              <a:rPr lang="en-US" smtClean="0"/>
              <a:pPr/>
              <a:t>9/18/23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3888B5-197D-4E5D-9DB9-9B33BD0252C3}" type="slidenum">
              <a:rPr lang="en-AU" smtClean="0"/>
              <a:pPr/>
              <a:t>‹#›</a:t>
            </a:fld>
            <a:endParaRPr lang="en-AU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4ECD4A-1D3F-4C9F-9338-193562AB3F0A}" type="datetimeFigureOut">
              <a:rPr lang="en-US" smtClean="0"/>
              <a:pPr/>
              <a:t>9/18/23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3888B5-197D-4E5D-9DB9-9B33BD0252C3}" type="slidenum">
              <a:rPr lang="en-AU" smtClean="0"/>
              <a:pPr/>
              <a:t>‹#›</a:t>
            </a:fld>
            <a:endParaRPr lang="en-AU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4ECD4A-1D3F-4C9F-9338-193562AB3F0A}" type="datetimeFigureOut">
              <a:rPr lang="en-US" smtClean="0"/>
              <a:pPr/>
              <a:t>9/18/23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3888B5-197D-4E5D-9DB9-9B33BD0252C3}" type="slidenum">
              <a:rPr lang="en-AU" smtClean="0"/>
              <a:pPr/>
              <a:t>‹#›</a:t>
            </a:fld>
            <a:endParaRPr lang="en-AU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4ECD4A-1D3F-4C9F-9338-193562AB3F0A}" type="datetimeFigureOut">
              <a:rPr lang="en-US" smtClean="0"/>
              <a:pPr/>
              <a:t>9/18/23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3888B5-197D-4E5D-9DB9-9B33BD0252C3}" type="slidenum">
              <a:rPr lang="en-AU" smtClean="0"/>
              <a:pPr/>
              <a:t>‹#›</a:t>
            </a:fld>
            <a:endParaRPr lang="en-AU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4ECD4A-1D3F-4C9F-9338-193562AB3F0A}" type="datetimeFigureOut">
              <a:rPr lang="en-US" smtClean="0"/>
              <a:pPr/>
              <a:t>9/18/23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3888B5-197D-4E5D-9DB9-9B33BD0252C3}" type="slidenum">
              <a:rPr lang="en-AU" smtClean="0"/>
              <a:pPr/>
              <a:t>‹#›</a:t>
            </a:fld>
            <a:endParaRPr lang="en-AU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4ECD4A-1D3F-4C9F-9338-193562AB3F0A}" type="datetimeFigureOut">
              <a:rPr lang="en-US" smtClean="0"/>
              <a:pPr/>
              <a:t>9/18/23</a:t>
            </a:fld>
            <a:endParaRPr lang="en-A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3888B5-197D-4E5D-9DB9-9B33BD0252C3}" type="slidenum">
              <a:rPr lang="en-AU" smtClean="0"/>
              <a:pPr/>
              <a:t>‹#›</a:t>
            </a:fld>
            <a:endParaRPr lang="en-AU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4ECD4A-1D3F-4C9F-9338-193562AB3F0A}" type="datetimeFigureOut">
              <a:rPr lang="en-US" smtClean="0"/>
              <a:pPr/>
              <a:t>9/18/23</a:t>
            </a:fld>
            <a:endParaRPr lang="en-A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3888B5-197D-4E5D-9DB9-9B33BD0252C3}" type="slidenum">
              <a:rPr lang="en-AU" smtClean="0"/>
              <a:pPr/>
              <a:t>‹#›</a:t>
            </a:fld>
            <a:endParaRPr lang="en-AU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4ECD4A-1D3F-4C9F-9338-193562AB3F0A}" type="datetimeFigureOut">
              <a:rPr lang="en-US" smtClean="0"/>
              <a:pPr/>
              <a:t>9/18/23</a:t>
            </a:fld>
            <a:endParaRPr lang="en-A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3888B5-197D-4E5D-9DB9-9B33BD0252C3}" type="slidenum">
              <a:rPr lang="en-AU" smtClean="0"/>
              <a:pPr/>
              <a:t>‹#›</a:t>
            </a:fld>
            <a:endParaRPr lang="en-AU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4ECD4A-1D3F-4C9F-9338-193562AB3F0A}" type="datetimeFigureOut">
              <a:rPr lang="en-US" smtClean="0"/>
              <a:pPr/>
              <a:t>9/18/23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3888B5-197D-4E5D-9DB9-9B33BD0252C3}" type="slidenum">
              <a:rPr lang="en-AU" smtClean="0"/>
              <a:pPr/>
              <a:t>‹#›</a:t>
            </a:fld>
            <a:endParaRPr lang="en-AU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AU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4ECD4A-1D3F-4C9F-9338-193562AB3F0A}" type="datetimeFigureOut">
              <a:rPr lang="en-US" smtClean="0"/>
              <a:pPr/>
              <a:t>9/18/23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3888B5-197D-4E5D-9DB9-9B33BD0252C3}" type="slidenum">
              <a:rPr lang="en-AU" smtClean="0"/>
              <a:pPr/>
              <a:t>‹#›</a:t>
            </a:fld>
            <a:endParaRPr lang="en-AU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  <a:endParaRPr lang="en-AU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AU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Arial"/>
              </a:defRPr>
            </a:lvl1pPr>
          </a:lstStyle>
          <a:p>
            <a:fld id="{474ECD4A-1D3F-4C9F-9338-193562AB3F0A}" type="datetimeFigureOut">
              <a:rPr lang="en-US" smtClean="0"/>
              <a:pPr/>
              <a:t>9/18/23</a:t>
            </a:fld>
            <a:endParaRPr lang="en-A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Arial"/>
              </a:defRPr>
            </a:lvl1pPr>
          </a:lstStyle>
          <a:p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Arial"/>
              </a:defRPr>
            </a:lvl1pPr>
          </a:lstStyle>
          <a:p>
            <a:fld id="{943888B5-197D-4E5D-9DB9-9B33BD0252C3}" type="slidenum">
              <a:rPr lang="en-AU" smtClean="0"/>
              <a:pPr/>
              <a:t>‹#›</a:t>
            </a:fld>
            <a:endParaRPr lang="en-AU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Arial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Arial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Arial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Arial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Arial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Arial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0"/>
            <a:ext cx="9144000" cy="1470025"/>
          </a:xfrm>
        </p:spPr>
        <p:txBody>
          <a:bodyPr>
            <a:normAutofit/>
          </a:bodyPr>
          <a:lstStyle/>
          <a:p>
            <a:r>
              <a:rPr lang="en-AU" sz="3600" dirty="0">
                <a:solidFill>
                  <a:schemeClr val="bg1"/>
                </a:solidFill>
              </a:rPr>
              <a:t>Designs with STRUCTURE</a:t>
            </a:r>
            <a:endParaRPr lang="en-AU" sz="2800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-1" y="6176813"/>
            <a:ext cx="7674501" cy="675777"/>
          </a:xfrm>
        </p:spPr>
        <p:txBody>
          <a:bodyPr/>
          <a:lstStyle/>
          <a:p>
            <a:pPr algn="l"/>
            <a:r>
              <a:rPr lang="en-AU" dirty="0">
                <a:solidFill>
                  <a:srgbClr val="FFFFFF"/>
                </a:solidFill>
              </a:rPr>
              <a:t>Dr John Dwyer CONS7008</a:t>
            </a:r>
          </a:p>
        </p:txBody>
      </p:sp>
      <p:pic>
        <p:nvPicPr>
          <p:cNvPr id="7" name="Picture 6" descr="A close up of a map&#10;&#10;Description automatically generated">
            <a:extLst>
              <a:ext uri="{FF2B5EF4-FFF2-40B4-BE49-F238E27FC236}">
                <a16:creationId xmlns:a16="http://schemas.microsoft.com/office/drawing/2014/main" id="{77826FC6-83F4-D11F-3992-0107457D13BD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04800" y="1975906"/>
            <a:ext cx="8523514" cy="3077516"/>
          </a:xfrm>
          <a:prstGeom prst="rect">
            <a:avLst/>
          </a:prstGeom>
          <a:ln w="28575">
            <a:solidFill>
              <a:schemeClr val="accent1"/>
            </a:solidFill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4"/>
          <p:cNvSpPr>
            <a:spLocks noChangeArrowheads="1"/>
          </p:cNvSpPr>
          <p:nvPr/>
        </p:nvSpPr>
        <p:spPr bwMode="auto">
          <a:xfrm>
            <a:off x="457200" y="1219199"/>
            <a:ext cx="8267700" cy="5023853"/>
          </a:xfrm>
          <a:prstGeom prst="rect">
            <a:avLst/>
          </a:prstGeom>
          <a:noFill/>
          <a:ln>
            <a:noFill/>
          </a:ln>
          <a:effectLst>
            <a:outerShdw blurRad="63500" dist="113592" dir="1593903" algn="ctr" rotWithShape="0">
              <a:schemeClr val="bg1">
                <a:alpha val="74998"/>
              </a:schemeClr>
            </a:outerShdw>
          </a:effectLst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lvl="1">
              <a:spcBef>
                <a:spcPct val="50000"/>
              </a:spcBef>
              <a:defRPr/>
            </a:pPr>
            <a:endParaRPr lang="en-US" sz="2800" b="1" dirty="0">
              <a:solidFill>
                <a:schemeClr val="accent5">
                  <a:lumMod val="50000"/>
                </a:schemeClr>
              </a:solidFill>
            </a:endParaRPr>
          </a:p>
          <a:p>
            <a:pPr lvl="1">
              <a:spcBef>
                <a:spcPct val="50000"/>
              </a:spcBef>
              <a:defRPr/>
            </a:pPr>
            <a:r>
              <a:rPr lang="en-US" sz="2800" b="1" dirty="0">
                <a:solidFill>
                  <a:schemeClr val="accent5">
                    <a:lumMod val="50000"/>
                  </a:schemeClr>
                </a:solidFill>
              </a:rPr>
              <a:t>Hypothesis: </a:t>
            </a:r>
            <a:r>
              <a:rPr lang="en-US" sz="2800" dirty="0">
                <a:solidFill>
                  <a:schemeClr val="accent5">
                    <a:lumMod val="50000"/>
                  </a:schemeClr>
                </a:solidFill>
              </a:rPr>
              <a:t>sedimentation negatively impacts coral health</a:t>
            </a:r>
          </a:p>
          <a:p>
            <a:pPr lvl="1">
              <a:spcBef>
                <a:spcPct val="50000"/>
              </a:spcBef>
              <a:defRPr/>
            </a:pPr>
            <a:r>
              <a:rPr lang="en-US" sz="2800" b="1" dirty="0">
                <a:solidFill>
                  <a:schemeClr val="accent5">
                    <a:lumMod val="50000"/>
                  </a:schemeClr>
                </a:solidFill>
              </a:rPr>
              <a:t>Sampling design: </a:t>
            </a:r>
            <a:r>
              <a:rPr lang="en-US" sz="2800" dirty="0">
                <a:solidFill>
                  <a:schemeClr val="accent5">
                    <a:lumMod val="50000"/>
                  </a:schemeClr>
                </a:solidFill>
              </a:rPr>
              <a:t>measure coral health and sedimentation at 3 randomly chosen sites within 4 watersheds, two with high sediment loads and two with low sediment loads. </a:t>
            </a:r>
          </a:p>
          <a:p>
            <a:pPr lvl="1">
              <a:spcBef>
                <a:spcPct val="50000"/>
              </a:spcBef>
              <a:defRPr/>
            </a:pPr>
            <a:endParaRPr lang="en-US" sz="2800" dirty="0">
              <a:solidFill>
                <a:schemeClr val="accent2"/>
              </a:solidFill>
            </a:endParaRPr>
          </a:p>
          <a:p>
            <a:pPr marL="800100" lvl="1" indent="-342900">
              <a:spcBef>
                <a:spcPct val="50000"/>
              </a:spcBef>
              <a:buFontTx/>
              <a:buChar char="•"/>
              <a:defRPr/>
            </a:pPr>
            <a:endParaRPr lang="en-US" sz="3600" dirty="0">
              <a:solidFill>
                <a:schemeClr val="accent5">
                  <a:lumMod val="50000"/>
                </a:schemeClr>
              </a:solidFill>
            </a:endParaRPr>
          </a:p>
          <a:p>
            <a:pPr>
              <a:spcBef>
                <a:spcPct val="50000"/>
              </a:spcBef>
              <a:defRPr/>
            </a:pPr>
            <a:endParaRPr lang="en-US" sz="3200" b="0"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5" name="Rectangle 2"/>
          <p:cNvSpPr txBox="1">
            <a:spLocks noChangeArrowheads="1"/>
          </p:cNvSpPr>
          <p:nvPr/>
        </p:nvSpPr>
        <p:spPr>
          <a:xfrm>
            <a:off x="0" y="53975"/>
            <a:ext cx="9143999" cy="1143000"/>
          </a:xfrm>
          <a:prstGeom prst="rect">
            <a:avLst/>
          </a:prstGeom>
        </p:spPr>
        <p:txBody>
          <a:bodyPr anchor="ctr"/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Arial"/>
                <a:ea typeface="+mj-ea"/>
                <a:cs typeface="+mj-cs"/>
              </a:defRPr>
            </a:lvl1pPr>
          </a:lstStyle>
          <a:p>
            <a:pPr>
              <a:defRPr/>
            </a:pPr>
            <a:r>
              <a:rPr lang="en-AU" dirty="0">
                <a:solidFill>
                  <a:srgbClr val="FF6600"/>
                </a:solidFill>
              </a:rPr>
              <a:t>Land-based threats to coral reefs</a:t>
            </a:r>
            <a:endParaRPr lang="en-US" dirty="0">
              <a:solidFill>
                <a:srgbClr val="FF66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2203977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Content Placeholder 9">
            <a:extLst>
              <a:ext uri="{FF2B5EF4-FFF2-40B4-BE49-F238E27FC236}">
                <a16:creationId xmlns:a16="http://schemas.microsoft.com/office/drawing/2014/main" id="{B6DC5A26-3073-4536-989E-A1FF0E299981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2525" t="3640" b="2390"/>
          <a:stretch/>
        </p:blipFill>
        <p:spPr>
          <a:xfrm>
            <a:off x="3899414" y="0"/>
            <a:ext cx="5200628" cy="686863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076B33B6-44D0-44B5-8395-F1BA1DDBD4B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876561" y="1124661"/>
            <a:ext cx="914528" cy="914528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A77FAB5F-16E9-44B1-8E98-0F3DBF6599A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919866" y="5484167"/>
            <a:ext cx="914528" cy="914528"/>
          </a:xfrm>
          <a:prstGeom prst="rect">
            <a:avLst/>
          </a:prstGeom>
        </p:spPr>
      </p:pic>
      <p:sp>
        <p:nvSpPr>
          <p:cNvPr id="11" name="Flowchart: Connector 33">
            <a:extLst>
              <a:ext uri="{FF2B5EF4-FFF2-40B4-BE49-F238E27FC236}">
                <a16:creationId xmlns:a16="http://schemas.microsoft.com/office/drawing/2014/main" id="{C941FA5F-A693-4FCD-8DBB-D512FE963610}"/>
              </a:ext>
            </a:extLst>
          </p:cNvPr>
          <p:cNvSpPr>
            <a:spLocks noChangeAspect="1"/>
          </p:cNvSpPr>
          <p:nvPr/>
        </p:nvSpPr>
        <p:spPr>
          <a:xfrm>
            <a:off x="4842194" y="1011863"/>
            <a:ext cx="236209" cy="236209"/>
          </a:xfrm>
          <a:prstGeom prst="flowChartConnector">
            <a:avLst/>
          </a:prstGeom>
          <a:solidFill>
            <a:srgbClr val="FFFF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2" name="Flowchart: Connector 34">
            <a:extLst>
              <a:ext uri="{FF2B5EF4-FFF2-40B4-BE49-F238E27FC236}">
                <a16:creationId xmlns:a16="http://schemas.microsoft.com/office/drawing/2014/main" id="{47E549B4-0931-4BD6-85B4-8F94676D858D}"/>
              </a:ext>
            </a:extLst>
          </p:cNvPr>
          <p:cNvSpPr>
            <a:spLocks noChangeAspect="1"/>
          </p:cNvSpPr>
          <p:nvPr/>
        </p:nvSpPr>
        <p:spPr>
          <a:xfrm>
            <a:off x="5185551" y="888452"/>
            <a:ext cx="236209" cy="236209"/>
          </a:xfrm>
          <a:prstGeom prst="flowChartConnector">
            <a:avLst/>
          </a:prstGeom>
          <a:solidFill>
            <a:srgbClr val="FFFF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3" name="Flowchart: Connector 35">
            <a:extLst>
              <a:ext uri="{FF2B5EF4-FFF2-40B4-BE49-F238E27FC236}">
                <a16:creationId xmlns:a16="http://schemas.microsoft.com/office/drawing/2014/main" id="{BAD67E45-9E16-498E-B2FD-28083D8FA1CC}"/>
              </a:ext>
            </a:extLst>
          </p:cNvPr>
          <p:cNvSpPr>
            <a:spLocks noChangeAspect="1"/>
          </p:cNvSpPr>
          <p:nvPr/>
        </p:nvSpPr>
        <p:spPr>
          <a:xfrm>
            <a:off x="5130248" y="1248072"/>
            <a:ext cx="236209" cy="236209"/>
          </a:xfrm>
          <a:prstGeom prst="flowChartConnector">
            <a:avLst/>
          </a:prstGeom>
          <a:solidFill>
            <a:srgbClr val="FFFF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4" name="Flowchart: Connector 36">
            <a:extLst>
              <a:ext uri="{FF2B5EF4-FFF2-40B4-BE49-F238E27FC236}">
                <a16:creationId xmlns:a16="http://schemas.microsoft.com/office/drawing/2014/main" id="{F3BE9B6E-B366-45B3-93AD-815AD53642FD}"/>
              </a:ext>
            </a:extLst>
          </p:cNvPr>
          <p:cNvSpPr>
            <a:spLocks noChangeAspect="1"/>
          </p:cNvSpPr>
          <p:nvPr/>
        </p:nvSpPr>
        <p:spPr>
          <a:xfrm>
            <a:off x="6970971" y="4263352"/>
            <a:ext cx="236209" cy="236209"/>
          </a:xfrm>
          <a:prstGeom prst="flowChartConnector">
            <a:avLst/>
          </a:prstGeom>
          <a:solidFill>
            <a:srgbClr val="FFFF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5" name="Flowchart: Connector 37">
            <a:extLst>
              <a:ext uri="{FF2B5EF4-FFF2-40B4-BE49-F238E27FC236}">
                <a16:creationId xmlns:a16="http://schemas.microsoft.com/office/drawing/2014/main" id="{E8C69242-C0FB-431E-B25D-89F8953FEAB9}"/>
              </a:ext>
            </a:extLst>
          </p:cNvPr>
          <p:cNvSpPr>
            <a:spLocks noChangeAspect="1"/>
          </p:cNvSpPr>
          <p:nvPr/>
        </p:nvSpPr>
        <p:spPr>
          <a:xfrm>
            <a:off x="7314328" y="4139941"/>
            <a:ext cx="236209" cy="236209"/>
          </a:xfrm>
          <a:prstGeom prst="flowChartConnector">
            <a:avLst/>
          </a:prstGeom>
          <a:solidFill>
            <a:srgbClr val="FFFF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6" name="Flowchart: Connector 38">
            <a:extLst>
              <a:ext uri="{FF2B5EF4-FFF2-40B4-BE49-F238E27FC236}">
                <a16:creationId xmlns:a16="http://schemas.microsoft.com/office/drawing/2014/main" id="{7353946A-A796-4342-96C8-0576063A09C0}"/>
              </a:ext>
            </a:extLst>
          </p:cNvPr>
          <p:cNvSpPr>
            <a:spLocks noChangeAspect="1"/>
          </p:cNvSpPr>
          <p:nvPr/>
        </p:nvSpPr>
        <p:spPr>
          <a:xfrm>
            <a:off x="7259025" y="4499561"/>
            <a:ext cx="236209" cy="236209"/>
          </a:xfrm>
          <a:prstGeom prst="flowChartConnector">
            <a:avLst/>
          </a:prstGeom>
          <a:solidFill>
            <a:srgbClr val="FFFF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7" name="Flowchart: Connector 39">
            <a:extLst>
              <a:ext uri="{FF2B5EF4-FFF2-40B4-BE49-F238E27FC236}">
                <a16:creationId xmlns:a16="http://schemas.microsoft.com/office/drawing/2014/main" id="{1BD0B1D5-A2F3-4F93-AA9B-539ABF68603F}"/>
              </a:ext>
            </a:extLst>
          </p:cNvPr>
          <p:cNvSpPr>
            <a:spLocks noChangeAspect="1"/>
          </p:cNvSpPr>
          <p:nvPr/>
        </p:nvSpPr>
        <p:spPr>
          <a:xfrm>
            <a:off x="7800379" y="5180242"/>
            <a:ext cx="236209" cy="236209"/>
          </a:xfrm>
          <a:prstGeom prst="flowChartConnector">
            <a:avLst/>
          </a:prstGeom>
          <a:solidFill>
            <a:schemeClr val="accent2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8" name="Flowchart: Connector 40">
            <a:extLst>
              <a:ext uri="{FF2B5EF4-FFF2-40B4-BE49-F238E27FC236}">
                <a16:creationId xmlns:a16="http://schemas.microsoft.com/office/drawing/2014/main" id="{771F2FAD-CEDC-4165-AA6E-BFD3B39DC171}"/>
              </a:ext>
            </a:extLst>
          </p:cNvPr>
          <p:cNvSpPr>
            <a:spLocks noChangeAspect="1"/>
          </p:cNvSpPr>
          <p:nvPr/>
        </p:nvSpPr>
        <p:spPr>
          <a:xfrm>
            <a:off x="8143736" y="5056831"/>
            <a:ext cx="236209" cy="236209"/>
          </a:xfrm>
          <a:prstGeom prst="flowChartConnector">
            <a:avLst/>
          </a:prstGeom>
          <a:solidFill>
            <a:schemeClr val="accent2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9" name="Flowchart: Connector 41">
            <a:extLst>
              <a:ext uri="{FF2B5EF4-FFF2-40B4-BE49-F238E27FC236}">
                <a16:creationId xmlns:a16="http://schemas.microsoft.com/office/drawing/2014/main" id="{89717DE6-55F1-495A-B23C-4CFA682AAA5A}"/>
              </a:ext>
            </a:extLst>
          </p:cNvPr>
          <p:cNvSpPr>
            <a:spLocks noChangeAspect="1"/>
          </p:cNvSpPr>
          <p:nvPr/>
        </p:nvSpPr>
        <p:spPr>
          <a:xfrm>
            <a:off x="8088433" y="5416451"/>
            <a:ext cx="236209" cy="236209"/>
          </a:xfrm>
          <a:prstGeom prst="flowChartConnector">
            <a:avLst/>
          </a:prstGeom>
          <a:solidFill>
            <a:schemeClr val="accent2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0" name="Freeform: Shape 42">
            <a:extLst>
              <a:ext uri="{FF2B5EF4-FFF2-40B4-BE49-F238E27FC236}">
                <a16:creationId xmlns:a16="http://schemas.microsoft.com/office/drawing/2014/main" id="{8049531A-52D6-4054-9DDC-5EE3110E1C3C}"/>
              </a:ext>
            </a:extLst>
          </p:cNvPr>
          <p:cNvSpPr/>
          <p:nvPr/>
        </p:nvSpPr>
        <p:spPr>
          <a:xfrm>
            <a:off x="5707967" y="4410305"/>
            <a:ext cx="1775309" cy="1126612"/>
          </a:xfrm>
          <a:custGeom>
            <a:avLst/>
            <a:gdLst>
              <a:gd name="connsiteX0" fmla="*/ 145291 w 1775309"/>
              <a:gd name="connsiteY0" fmla="*/ 106064 h 1126612"/>
              <a:gd name="connsiteX1" fmla="*/ 145291 w 1775309"/>
              <a:gd name="connsiteY1" fmla="*/ 106064 h 1126612"/>
              <a:gd name="connsiteX2" fmla="*/ 860909 w 1775309"/>
              <a:gd name="connsiteY2" fmla="*/ 47 h 1126612"/>
              <a:gd name="connsiteX3" fmla="*/ 887413 w 1775309"/>
              <a:gd name="connsiteY3" fmla="*/ 39803 h 1126612"/>
              <a:gd name="connsiteX4" fmla="*/ 966926 w 1775309"/>
              <a:gd name="connsiteY4" fmla="*/ 92812 h 1126612"/>
              <a:gd name="connsiteX5" fmla="*/ 993431 w 1775309"/>
              <a:gd name="connsiteY5" fmla="*/ 185577 h 1126612"/>
              <a:gd name="connsiteX6" fmla="*/ 1019935 w 1775309"/>
              <a:gd name="connsiteY6" fmla="*/ 225334 h 1126612"/>
              <a:gd name="connsiteX7" fmla="*/ 1033187 w 1775309"/>
              <a:gd name="connsiteY7" fmla="*/ 278342 h 1126612"/>
              <a:gd name="connsiteX8" fmla="*/ 1046439 w 1775309"/>
              <a:gd name="connsiteY8" fmla="*/ 318099 h 1126612"/>
              <a:gd name="connsiteX9" fmla="*/ 1072944 w 1775309"/>
              <a:gd name="connsiteY9" fmla="*/ 424116 h 1126612"/>
              <a:gd name="connsiteX10" fmla="*/ 1046439 w 1775309"/>
              <a:gd name="connsiteY10" fmla="*/ 516882 h 1126612"/>
              <a:gd name="connsiteX11" fmla="*/ 1019935 w 1775309"/>
              <a:gd name="connsiteY11" fmla="*/ 556638 h 1126612"/>
              <a:gd name="connsiteX12" fmla="*/ 1033187 w 1775309"/>
              <a:gd name="connsiteY12" fmla="*/ 649403 h 1126612"/>
              <a:gd name="connsiteX13" fmla="*/ 1046439 w 1775309"/>
              <a:gd name="connsiteY13" fmla="*/ 702412 h 1126612"/>
              <a:gd name="connsiteX14" fmla="*/ 1139204 w 1775309"/>
              <a:gd name="connsiteY14" fmla="*/ 781925 h 1126612"/>
              <a:gd name="connsiteX15" fmla="*/ 1245222 w 1775309"/>
              <a:gd name="connsiteY15" fmla="*/ 808429 h 1126612"/>
              <a:gd name="connsiteX16" fmla="*/ 1483761 w 1775309"/>
              <a:gd name="connsiteY16" fmla="*/ 834934 h 1126612"/>
              <a:gd name="connsiteX17" fmla="*/ 1536770 w 1775309"/>
              <a:gd name="connsiteY17" fmla="*/ 848186 h 1126612"/>
              <a:gd name="connsiteX18" fmla="*/ 1616283 w 1775309"/>
              <a:gd name="connsiteY18" fmla="*/ 874690 h 1126612"/>
              <a:gd name="connsiteX19" fmla="*/ 1709048 w 1775309"/>
              <a:gd name="connsiteY19" fmla="*/ 887942 h 1126612"/>
              <a:gd name="connsiteX20" fmla="*/ 1775309 w 1775309"/>
              <a:gd name="connsiteY20" fmla="*/ 993960 h 1126612"/>
              <a:gd name="connsiteX21" fmla="*/ 1762057 w 1775309"/>
              <a:gd name="connsiteY21" fmla="*/ 1113229 h 1126612"/>
              <a:gd name="connsiteX22" fmla="*/ 1722300 w 1775309"/>
              <a:gd name="connsiteY22" fmla="*/ 1126482 h 1126612"/>
              <a:gd name="connsiteX23" fmla="*/ 1324735 w 1775309"/>
              <a:gd name="connsiteY23" fmla="*/ 1086725 h 1126612"/>
              <a:gd name="connsiteX24" fmla="*/ 1218717 w 1775309"/>
              <a:gd name="connsiteY24" fmla="*/ 1060221 h 1126612"/>
              <a:gd name="connsiteX25" fmla="*/ 1178961 w 1775309"/>
              <a:gd name="connsiteY25" fmla="*/ 1046968 h 1126612"/>
              <a:gd name="connsiteX26" fmla="*/ 1125952 w 1775309"/>
              <a:gd name="connsiteY26" fmla="*/ 1033716 h 1126612"/>
              <a:gd name="connsiteX27" fmla="*/ 741639 w 1775309"/>
              <a:gd name="connsiteY27" fmla="*/ 1046968 h 1126612"/>
              <a:gd name="connsiteX28" fmla="*/ 423587 w 1775309"/>
              <a:gd name="connsiteY28" fmla="*/ 1073473 h 1126612"/>
              <a:gd name="connsiteX29" fmla="*/ 317570 w 1775309"/>
              <a:gd name="connsiteY29" fmla="*/ 1099977 h 1126612"/>
              <a:gd name="connsiteX30" fmla="*/ 211552 w 1775309"/>
              <a:gd name="connsiteY30" fmla="*/ 1086725 h 1126612"/>
              <a:gd name="connsiteX31" fmla="*/ 171796 w 1775309"/>
              <a:gd name="connsiteY31" fmla="*/ 1046968 h 1126612"/>
              <a:gd name="connsiteX32" fmla="*/ 158544 w 1775309"/>
              <a:gd name="connsiteY32" fmla="*/ 927699 h 1126612"/>
              <a:gd name="connsiteX33" fmla="*/ 132039 w 1775309"/>
              <a:gd name="connsiteY33" fmla="*/ 874690 h 1126612"/>
              <a:gd name="connsiteX34" fmla="*/ 145291 w 1775309"/>
              <a:gd name="connsiteY34" fmla="*/ 702412 h 1126612"/>
              <a:gd name="connsiteX35" fmla="*/ 158544 w 1775309"/>
              <a:gd name="connsiteY35" fmla="*/ 662655 h 1126612"/>
              <a:gd name="connsiteX36" fmla="*/ 171796 w 1775309"/>
              <a:gd name="connsiteY36" fmla="*/ 596395 h 1126612"/>
              <a:gd name="connsiteX37" fmla="*/ 145291 w 1775309"/>
              <a:gd name="connsiteY37" fmla="*/ 490377 h 1126612"/>
              <a:gd name="connsiteX38" fmla="*/ 92283 w 1775309"/>
              <a:gd name="connsiteY38" fmla="*/ 410864 h 1126612"/>
              <a:gd name="connsiteX39" fmla="*/ 39274 w 1775309"/>
              <a:gd name="connsiteY39" fmla="*/ 344603 h 1126612"/>
              <a:gd name="connsiteX40" fmla="*/ 26022 w 1775309"/>
              <a:gd name="connsiteY40" fmla="*/ 291595 h 1126612"/>
              <a:gd name="connsiteX41" fmla="*/ 26022 w 1775309"/>
              <a:gd name="connsiteY41" fmla="*/ 106064 h 1126612"/>
              <a:gd name="connsiteX42" fmla="*/ 92283 w 1775309"/>
              <a:gd name="connsiteY42" fmla="*/ 92812 h 1126612"/>
              <a:gd name="connsiteX43" fmla="*/ 145291 w 1775309"/>
              <a:gd name="connsiteY43" fmla="*/ 106064 h 11266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</a:cxnLst>
            <a:rect l="l" t="t" r="r" b="b"/>
            <a:pathLst>
              <a:path w="1775309" h="1126612">
                <a:moveTo>
                  <a:pt x="145291" y="106064"/>
                </a:moveTo>
                <a:lnTo>
                  <a:pt x="145291" y="106064"/>
                </a:lnTo>
                <a:cubicBezTo>
                  <a:pt x="383830" y="70725"/>
                  <a:pt x="620722" y="21492"/>
                  <a:pt x="860909" y="47"/>
                </a:cubicBezTo>
                <a:cubicBezTo>
                  <a:pt x="876773" y="-1369"/>
                  <a:pt x="875427" y="29315"/>
                  <a:pt x="887413" y="39803"/>
                </a:cubicBezTo>
                <a:cubicBezTo>
                  <a:pt x="911386" y="60779"/>
                  <a:pt x="966926" y="92812"/>
                  <a:pt x="966926" y="92812"/>
                </a:cubicBezTo>
                <a:cubicBezTo>
                  <a:pt x="971174" y="109804"/>
                  <a:pt x="983922" y="166559"/>
                  <a:pt x="993431" y="185577"/>
                </a:cubicBezTo>
                <a:cubicBezTo>
                  <a:pt x="1000554" y="199823"/>
                  <a:pt x="1011100" y="212082"/>
                  <a:pt x="1019935" y="225334"/>
                </a:cubicBezTo>
                <a:cubicBezTo>
                  <a:pt x="1024352" y="243003"/>
                  <a:pt x="1028184" y="260830"/>
                  <a:pt x="1033187" y="278342"/>
                </a:cubicBezTo>
                <a:cubicBezTo>
                  <a:pt x="1037025" y="291774"/>
                  <a:pt x="1042763" y="304622"/>
                  <a:pt x="1046439" y="318099"/>
                </a:cubicBezTo>
                <a:cubicBezTo>
                  <a:pt x="1056024" y="353242"/>
                  <a:pt x="1072944" y="424116"/>
                  <a:pt x="1072944" y="424116"/>
                </a:cubicBezTo>
                <a:cubicBezTo>
                  <a:pt x="1068699" y="441095"/>
                  <a:pt x="1055943" y="497874"/>
                  <a:pt x="1046439" y="516882"/>
                </a:cubicBezTo>
                <a:cubicBezTo>
                  <a:pt x="1039316" y="531128"/>
                  <a:pt x="1028770" y="543386"/>
                  <a:pt x="1019935" y="556638"/>
                </a:cubicBezTo>
                <a:cubicBezTo>
                  <a:pt x="1024352" y="587560"/>
                  <a:pt x="1027599" y="618671"/>
                  <a:pt x="1033187" y="649403"/>
                </a:cubicBezTo>
                <a:cubicBezTo>
                  <a:pt x="1036445" y="667323"/>
                  <a:pt x="1036786" y="686967"/>
                  <a:pt x="1046439" y="702412"/>
                </a:cubicBezTo>
                <a:cubicBezTo>
                  <a:pt x="1061259" y="726125"/>
                  <a:pt x="1110174" y="767410"/>
                  <a:pt x="1139204" y="781925"/>
                </a:cubicBezTo>
                <a:cubicBezTo>
                  <a:pt x="1165477" y="795062"/>
                  <a:pt x="1221460" y="804109"/>
                  <a:pt x="1245222" y="808429"/>
                </a:cubicBezTo>
                <a:cubicBezTo>
                  <a:pt x="1356908" y="828736"/>
                  <a:pt x="1338135" y="822799"/>
                  <a:pt x="1483761" y="834934"/>
                </a:cubicBezTo>
                <a:cubicBezTo>
                  <a:pt x="1501431" y="839351"/>
                  <a:pt x="1519325" y="842952"/>
                  <a:pt x="1536770" y="848186"/>
                </a:cubicBezTo>
                <a:cubicBezTo>
                  <a:pt x="1563530" y="856214"/>
                  <a:pt x="1588626" y="870739"/>
                  <a:pt x="1616283" y="874690"/>
                </a:cubicBezTo>
                <a:lnTo>
                  <a:pt x="1709048" y="887942"/>
                </a:lnTo>
                <a:cubicBezTo>
                  <a:pt x="1774936" y="953830"/>
                  <a:pt x="1755996" y="916708"/>
                  <a:pt x="1775309" y="993960"/>
                </a:cubicBezTo>
                <a:cubicBezTo>
                  <a:pt x="1770892" y="1033716"/>
                  <a:pt x="1776913" y="1076089"/>
                  <a:pt x="1762057" y="1113229"/>
                </a:cubicBezTo>
                <a:cubicBezTo>
                  <a:pt x="1756869" y="1126199"/>
                  <a:pt x="1736257" y="1127064"/>
                  <a:pt x="1722300" y="1126482"/>
                </a:cubicBezTo>
                <a:cubicBezTo>
                  <a:pt x="1649602" y="1123453"/>
                  <a:pt x="1431270" y="1098562"/>
                  <a:pt x="1324735" y="1086725"/>
                </a:cubicBezTo>
                <a:cubicBezTo>
                  <a:pt x="1233845" y="1056429"/>
                  <a:pt x="1346670" y="1092210"/>
                  <a:pt x="1218717" y="1060221"/>
                </a:cubicBezTo>
                <a:cubicBezTo>
                  <a:pt x="1205165" y="1056833"/>
                  <a:pt x="1192392" y="1050806"/>
                  <a:pt x="1178961" y="1046968"/>
                </a:cubicBezTo>
                <a:cubicBezTo>
                  <a:pt x="1161448" y="1041964"/>
                  <a:pt x="1143622" y="1038133"/>
                  <a:pt x="1125952" y="1033716"/>
                </a:cubicBezTo>
                <a:cubicBezTo>
                  <a:pt x="997848" y="1038133"/>
                  <a:pt x="869615" y="1039724"/>
                  <a:pt x="741639" y="1046968"/>
                </a:cubicBezTo>
                <a:cubicBezTo>
                  <a:pt x="635424" y="1052980"/>
                  <a:pt x="423587" y="1073473"/>
                  <a:pt x="423587" y="1073473"/>
                </a:cubicBezTo>
                <a:cubicBezTo>
                  <a:pt x="392215" y="1083930"/>
                  <a:pt x="349554" y="1099977"/>
                  <a:pt x="317570" y="1099977"/>
                </a:cubicBezTo>
                <a:cubicBezTo>
                  <a:pt x="281956" y="1099977"/>
                  <a:pt x="246891" y="1091142"/>
                  <a:pt x="211552" y="1086725"/>
                </a:cubicBezTo>
                <a:cubicBezTo>
                  <a:pt x="198300" y="1073473"/>
                  <a:pt x="177722" y="1064748"/>
                  <a:pt x="171796" y="1046968"/>
                </a:cubicBezTo>
                <a:cubicBezTo>
                  <a:pt x="159147" y="1009020"/>
                  <a:pt x="167539" y="966676"/>
                  <a:pt x="158544" y="927699"/>
                </a:cubicBezTo>
                <a:cubicBezTo>
                  <a:pt x="154102" y="908450"/>
                  <a:pt x="140874" y="892360"/>
                  <a:pt x="132039" y="874690"/>
                </a:cubicBezTo>
                <a:cubicBezTo>
                  <a:pt x="136456" y="817264"/>
                  <a:pt x="138147" y="759563"/>
                  <a:pt x="145291" y="702412"/>
                </a:cubicBezTo>
                <a:cubicBezTo>
                  <a:pt x="147024" y="688551"/>
                  <a:pt x="155156" y="676207"/>
                  <a:pt x="158544" y="662655"/>
                </a:cubicBezTo>
                <a:cubicBezTo>
                  <a:pt x="164007" y="640803"/>
                  <a:pt x="167379" y="618482"/>
                  <a:pt x="171796" y="596395"/>
                </a:cubicBezTo>
                <a:cubicBezTo>
                  <a:pt x="162961" y="561056"/>
                  <a:pt x="159640" y="523859"/>
                  <a:pt x="145291" y="490377"/>
                </a:cubicBezTo>
                <a:cubicBezTo>
                  <a:pt x="132743" y="461098"/>
                  <a:pt x="109953" y="437368"/>
                  <a:pt x="92283" y="410864"/>
                </a:cubicBezTo>
                <a:cubicBezTo>
                  <a:pt x="58851" y="360716"/>
                  <a:pt x="77037" y="382368"/>
                  <a:pt x="39274" y="344603"/>
                </a:cubicBezTo>
                <a:cubicBezTo>
                  <a:pt x="34857" y="326934"/>
                  <a:pt x="31025" y="309107"/>
                  <a:pt x="26022" y="291595"/>
                </a:cubicBezTo>
                <a:cubicBezTo>
                  <a:pt x="6749" y="224140"/>
                  <a:pt x="-21356" y="200820"/>
                  <a:pt x="26022" y="106064"/>
                </a:cubicBezTo>
                <a:cubicBezTo>
                  <a:pt x="36095" y="85918"/>
                  <a:pt x="69836" y="94683"/>
                  <a:pt x="92283" y="92812"/>
                </a:cubicBezTo>
                <a:cubicBezTo>
                  <a:pt x="123098" y="90244"/>
                  <a:pt x="136456" y="103855"/>
                  <a:pt x="145291" y="106064"/>
                </a:cubicBezTo>
                <a:close/>
              </a:path>
            </a:pathLst>
          </a:custGeom>
          <a:solidFill>
            <a:srgbClr val="34DD8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EA18AFCB-F2A0-4A0E-9204-5A1FABCCB5E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056443" y="4501923"/>
            <a:ext cx="914528" cy="914528"/>
          </a:xfrm>
          <a:prstGeom prst="rect">
            <a:avLst/>
          </a:prstGeom>
        </p:spPr>
      </p:pic>
      <p:sp>
        <p:nvSpPr>
          <p:cNvPr id="22" name="Flowchart: Connector 43">
            <a:extLst>
              <a:ext uri="{FF2B5EF4-FFF2-40B4-BE49-F238E27FC236}">
                <a16:creationId xmlns:a16="http://schemas.microsoft.com/office/drawing/2014/main" id="{0DF5D54F-72DE-4D22-8FC9-54C43ED16468}"/>
              </a:ext>
            </a:extLst>
          </p:cNvPr>
          <p:cNvSpPr>
            <a:spLocks noChangeAspect="1"/>
          </p:cNvSpPr>
          <p:nvPr/>
        </p:nvSpPr>
        <p:spPr>
          <a:xfrm>
            <a:off x="5429067" y="2382757"/>
            <a:ext cx="236209" cy="236209"/>
          </a:xfrm>
          <a:prstGeom prst="flowChartConnector">
            <a:avLst/>
          </a:prstGeom>
          <a:solidFill>
            <a:schemeClr val="accent2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3" name="Flowchart: Connector 44">
            <a:extLst>
              <a:ext uri="{FF2B5EF4-FFF2-40B4-BE49-F238E27FC236}">
                <a16:creationId xmlns:a16="http://schemas.microsoft.com/office/drawing/2014/main" id="{34684AF6-2B37-4542-B5B9-1AD39BA4B6BC}"/>
              </a:ext>
            </a:extLst>
          </p:cNvPr>
          <p:cNvSpPr>
            <a:spLocks noChangeAspect="1"/>
          </p:cNvSpPr>
          <p:nvPr/>
        </p:nvSpPr>
        <p:spPr>
          <a:xfrm>
            <a:off x="5772424" y="2259346"/>
            <a:ext cx="236209" cy="236209"/>
          </a:xfrm>
          <a:prstGeom prst="flowChartConnector">
            <a:avLst/>
          </a:prstGeom>
          <a:solidFill>
            <a:schemeClr val="accent2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4" name="Flowchart: Connector 45">
            <a:extLst>
              <a:ext uri="{FF2B5EF4-FFF2-40B4-BE49-F238E27FC236}">
                <a16:creationId xmlns:a16="http://schemas.microsoft.com/office/drawing/2014/main" id="{BA6CDB9D-42AD-49B9-A3AA-123756A128E4}"/>
              </a:ext>
            </a:extLst>
          </p:cNvPr>
          <p:cNvSpPr>
            <a:spLocks noChangeAspect="1"/>
          </p:cNvSpPr>
          <p:nvPr/>
        </p:nvSpPr>
        <p:spPr>
          <a:xfrm>
            <a:off x="5717121" y="2618966"/>
            <a:ext cx="236209" cy="236209"/>
          </a:xfrm>
          <a:prstGeom prst="flowChartConnector">
            <a:avLst/>
          </a:prstGeom>
          <a:solidFill>
            <a:schemeClr val="accent2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25" name="Picture 24">
            <a:extLst>
              <a:ext uri="{FF2B5EF4-FFF2-40B4-BE49-F238E27FC236}">
                <a16:creationId xmlns:a16="http://schemas.microsoft.com/office/drawing/2014/main" id="{35E63A8C-9655-42E9-8E6A-0EC67E0E439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514539" y="2621328"/>
            <a:ext cx="914528" cy="914528"/>
          </a:xfrm>
          <a:prstGeom prst="rect">
            <a:avLst/>
          </a:prstGeom>
        </p:spPr>
      </p:pic>
      <p:sp>
        <p:nvSpPr>
          <p:cNvPr id="26" name="TextBox 25">
            <a:extLst>
              <a:ext uri="{FF2B5EF4-FFF2-40B4-BE49-F238E27FC236}">
                <a16:creationId xmlns:a16="http://schemas.microsoft.com/office/drawing/2014/main" id="{CFD3A711-3CB9-485E-85DE-8380A1098FD4}"/>
              </a:ext>
            </a:extLst>
          </p:cNvPr>
          <p:cNvSpPr txBox="1"/>
          <p:nvPr/>
        </p:nvSpPr>
        <p:spPr>
          <a:xfrm>
            <a:off x="7628171" y="2415578"/>
            <a:ext cx="143576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CA" sz="2000" b="1" dirty="0"/>
              <a:t>= low sed.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B76E51BD-E68A-4786-BA33-A3BC8A76D831}"/>
              </a:ext>
            </a:extLst>
          </p:cNvPr>
          <p:cNvSpPr txBox="1"/>
          <p:nvPr/>
        </p:nvSpPr>
        <p:spPr>
          <a:xfrm>
            <a:off x="7708235" y="2850600"/>
            <a:ext cx="143576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CA" sz="2000" b="1" dirty="0"/>
              <a:t>= high sed.</a:t>
            </a:r>
          </a:p>
        </p:txBody>
      </p:sp>
      <p:sp>
        <p:nvSpPr>
          <p:cNvPr id="28" name="Flowchart: Connector 23">
            <a:extLst>
              <a:ext uri="{FF2B5EF4-FFF2-40B4-BE49-F238E27FC236}">
                <a16:creationId xmlns:a16="http://schemas.microsoft.com/office/drawing/2014/main" id="{B095B728-A12F-4097-9D1D-AF6F3A39D4FE}"/>
              </a:ext>
            </a:extLst>
          </p:cNvPr>
          <p:cNvSpPr>
            <a:spLocks noChangeAspect="1"/>
          </p:cNvSpPr>
          <p:nvPr/>
        </p:nvSpPr>
        <p:spPr>
          <a:xfrm>
            <a:off x="7598185" y="2960487"/>
            <a:ext cx="236209" cy="236209"/>
          </a:xfrm>
          <a:prstGeom prst="flowChartConnector">
            <a:avLst/>
          </a:prstGeom>
          <a:solidFill>
            <a:schemeClr val="accent2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9" name="Flowchart: Connector 24">
            <a:extLst>
              <a:ext uri="{FF2B5EF4-FFF2-40B4-BE49-F238E27FC236}">
                <a16:creationId xmlns:a16="http://schemas.microsoft.com/office/drawing/2014/main" id="{BDF075E2-0576-445E-BFF6-BFB2BE218933}"/>
              </a:ext>
            </a:extLst>
          </p:cNvPr>
          <p:cNvSpPr>
            <a:spLocks noChangeAspect="1"/>
          </p:cNvSpPr>
          <p:nvPr/>
        </p:nvSpPr>
        <p:spPr>
          <a:xfrm>
            <a:off x="7590131" y="2501240"/>
            <a:ext cx="236209" cy="236209"/>
          </a:xfrm>
          <a:prstGeom prst="flowChartConnector">
            <a:avLst/>
          </a:prstGeom>
          <a:solidFill>
            <a:srgbClr val="FFFF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" name="Rectangle 1"/>
          <p:cNvSpPr/>
          <p:nvPr/>
        </p:nvSpPr>
        <p:spPr>
          <a:xfrm>
            <a:off x="0" y="0"/>
            <a:ext cx="3275263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1" algn="ctr">
              <a:spcBef>
                <a:spcPct val="50000"/>
              </a:spcBef>
              <a:defRPr/>
            </a:pPr>
            <a:r>
              <a:rPr lang="en-US" sz="3600" b="1" dirty="0">
                <a:solidFill>
                  <a:srgbClr val="953735"/>
                </a:solidFill>
              </a:rPr>
              <a:t>Any problem with this?</a:t>
            </a:r>
          </a:p>
        </p:txBody>
      </p:sp>
    </p:spTree>
    <p:extLst>
      <p:ext uri="{BB962C8B-B14F-4D97-AF65-F5344CB8AC3E}">
        <p14:creationId xmlns:p14="http://schemas.microsoft.com/office/powerpoint/2010/main" val="352463072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2"/>
          <p:cNvSpPr txBox="1">
            <a:spLocks noChangeArrowheads="1"/>
          </p:cNvSpPr>
          <p:nvPr/>
        </p:nvSpPr>
        <p:spPr>
          <a:xfrm>
            <a:off x="0" y="53975"/>
            <a:ext cx="9143999" cy="1143000"/>
          </a:xfrm>
          <a:prstGeom prst="rect">
            <a:avLst/>
          </a:prstGeom>
        </p:spPr>
        <p:txBody>
          <a:bodyPr anchor="ctr"/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Arial"/>
                <a:ea typeface="+mj-ea"/>
                <a:cs typeface="+mj-cs"/>
              </a:defRPr>
            </a:lvl1pPr>
          </a:lstStyle>
          <a:p>
            <a:pPr>
              <a:defRPr/>
            </a:pPr>
            <a:r>
              <a:rPr lang="en-AU" dirty="0">
                <a:solidFill>
                  <a:srgbClr val="FF6600"/>
                </a:solidFill>
              </a:rPr>
              <a:t>Land-based threats to coral reefs</a:t>
            </a:r>
            <a:endParaRPr lang="en-US" dirty="0">
              <a:solidFill>
                <a:srgbClr val="FF6600"/>
              </a:solidFill>
            </a:endParaRPr>
          </a:p>
        </p:txBody>
      </p:sp>
      <p:sp>
        <p:nvSpPr>
          <p:cNvPr id="4" name="Rectangle 4"/>
          <p:cNvSpPr>
            <a:spLocks noChangeArrowheads="1"/>
          </p:cNvSpPr>
          <p:nvPr/>
        </p:nvSpPr>
        <p:spPr bwMode="auto">
          <a:xfrm>
            <a:off x="457200" y="1219199"/>
            <a:ext cx="8267700" cy="5023853"/>
          </a:xfrm>
          <a:prstGeom prst="rect">
            <a:avLst/>
          </a:prstGeom>
          <a:noFill/>
          <a:ln>
            <a:noFill/>
          </a:ln>
          <a:effectLst>
            <a:outerShdw blurRad="63500" dist="113592" dir="1593903" algn="ctr" rotWithShape="0">
              <a:schemeClr val="bg1">
                <a:alpha val="74998"/>
              </a:schemeClr>
            </a:outerShdw>
          </a:effectLst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marL="914400" lvl="1" indent="-457200">
              <a:spcBef>
                <a:spcPct val="50000"/>
              </a:spcBef>
              <a:buFont typeface="Arial"/>
              <a:buChar char="•"/>
              <a:defRPr/>
            </a:pPr>
            <a:r>
              <a:rPr lang="en-US" sz="2800" dirty="0">
                <a:solidFill>
                  <a:schemeClr val="accent5">
                    <a:lumMod val="50000"/>
                  </a:schemeClr>
                </a:solidFill>
              </a:rPr>
              <a:t>Corals </a:t>
            </a:r>
            <a:r>
              <a:rPr lang="en-US" sz="2800" b="1" u="sng" dirty="0">
                <a:solidFill>
                  <a:schemeClr val="accent5">
                    <a:lumMod val="50000"/>
                  </a:schemeClr>
                </a:solidFill>
              </a:rPr>
              <a:t>within watersheds </a:t>
            </a:r>
            <a:r>
              <a:rPr lang="en-US" sz="2800" dirty="0">
                <a:solidFill>
                  <a:schemeClr val="accent5">
                    <a:lumMod val="50000"/>
                  </a:schemeClr>
                </a:solidFill>
              </a:rPr>
              <a:t>are exposed to similar conditions, so </a:t>
            </a:r>
            <a:r>
              <a:rPr lang="en-US" sz="2800" b="1" u="sng" dirty="0">
                <a:solidFill>
                  <a:schemeClr val="accent5">
                    <a:lumMod val="50000"/>
                  </a:schemeClr>
                </a:solidFill>
              </a:rPr>
              <a:t>not independent</a:t>
            </a:r>
            <a:endParaRPr lang="en-US" sz="2800" dirty="0">
              <a:solidFill>
                <a:schemeClr val="accent5">
                  <a:lumMod val="50000"/>
                </a:schemeClr>
              </a:solidFill>
            </a:endParaRPr>
          </a:p>
          <a:p>
            <a:pPr marL="914400" lvl="1" indent="-457200">
              <a:spcBef>
                <a:spcPct val="50000"/>
              </a:spcBef>
              <a:buFont typeface="Arial"/>
              <a:buChar char="•"/>
              <a:defRPr/>
            </a:pPr>
            <a:r>
              <a:rPr lang="en-US" sz="2800" dirty="0">
                <a:solidFill>
                  <a:schemeClr val="accent5">
                    <a:lumMod val="50000"/>
                  </a:schemeClr>
                </a:solidFill>
              </a:rPr>
              <a:t>This is </a:t>
            </a:r>
            <a:r>
              <a:rPr lang="en-US" sz="2800" b="1" u="sng" dirty="0">
                <a:solidFill>
                  <a:srgbClr val="C0504D"/>
                </a:solidFill>
              </a:rPr>
              <a:t>PSEUDOREPLICATION</a:t>
            </a:r>
            <a:r>
              <a:rPr lang="en-US" sz="2800" dirty="0">
                <a:solidFill>
                  <a:srgbClr val="C0504D"/>
                </a:solidFill>
              </a:rPr>
              <a:t>!!!</a:t>
            </a:r>
          </a:p>
          <a:p>
            <a:pPr marL="914400" lvl="1" indent="-457200">
              <a:spcBef>
                <a:spcPct val="50000"/>
              </a:spcBef>
              <a:buFont typeface="Arial"/>
              <a:buChar char="•"/>
              <a:defRPr/>
            </a:pPr>
            <a:r>
              <a:rPr lang="en-US" sz="2800" dirty="0">
                <a:solidFill>
                  <a:schemeClr val="accent5">
                    <a:lumMod val="50000"/>
                  </a:schemeClr>
                </a:solidFill>
              </a:rPr>
              <a:t>If dependent data are analyzed as if they are independent, the sample size used is larger than the effective number of independent observations</a:t>
            </a:r>
          </a:p>
          <a:p>
            <a:pPr marL="914400" lvl="1" indent="-457200">
              <a:spcBef>
                <a:spcPct val="50000"/>
              </a:spcBef>
              <a:buFont typeface="Arial"/>
              <a:buChar char="•"/>
              <a:defRPr/>
            </a:pPr>
            <a:r>
              <a:rPr lang="en-US" sz="2800" dirty="0">
                <a:solidFill>
                  <a:schemeClr val="accent5">
                    <a:lumMod val="50000"/>
                  </a:schemeClr>
                </a:solidFill>
              </a:rPr>
              <a:t>Can result in too many significant results and lower estimated uncertainty (or higher precision) than is warranted</a:t>
            </a:r>
          </a:p>
          <a:p>
            <a:pPr lvl="1">
              <a:spcBef>
                <a:spcPct val="50000"/>
              </a:spcBef>
              <a:defRPr/>
            </a:pPr>
            <a:endParaRPr lang="en-US" sz="2800" dirty="0">
              <a:solidFill>
                <a:schemeClr val="accent2"/>
              </a:solidFill>
            </a:endParaRPr>
          </a:p>
          <a:p>
            <a:pPr marL="800100" lvl="1" indent="-342900">
              <a:spcBef>
                <a:spcPct val="50000"/>
              </a:spcBef>
              <a:buFontTx/>
              <a:buChar char="•"/>
              <a:defRPr/>
            </a:pPr>
            <a:endParaRPr lang="en-US" sz="3600" dirty="0">
              <a:solidFill>
                <a:schemeClr val="accent5">
                  <a:lumMod val="50000"/>
                </a:schemeClr>
              </a:solidFill>
            </a:endParaRPr>
          </a:p>
          <a:p>
            <a:pPr>
              <a:spcBef>
                <a:spcPct val="50000"/>
              </a:spcBef>
              <a:defRPr/>
            </a:pPr>
            <a:endParaRPr lang="en-US" sz="3200" b="0" dirty="0">
              <a:solidFill>
                <a:schemeClr val="accent5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875193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2"/>
          <p:cNvSpPr txBox="1">
            <a:spLocks noChangeArrowheads="1"/>
          </p:cNvSpPr>
          <p:nvPr/>
        </p:nvSpPr>
        <p:spPr>
          <a:xfrm>
            <a:off x="0" y="53975"/>
            <a:ext cx="9143999" cy="1143000"/>
          </a:xfrm>
          <a:prstGeom prst="rect">
            <a:avLst/>
          </a:prstGeom>
        </p:spPr>
        <p:txBody>
          <a:bodyPr anchor="ctr"/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Arial"/>
                <a:ea typeface="+mj-ea"/>
                <a:cs typeface="+mj-cs"/>
              </a:defRPr>
            </a:lvl1pPr>
          </a:lstStyle>
          <a:p>
            <a:pPr>
              <a:defRPr/>
            </a:pPr>
            <a:r>
              <a:rPr lang="en-AU" dirty="0">
                <a:solidFill>
                  <a:srgbClr val="FF6600"/>
                </a:solidFill>
              </a:rPr>
              <a:t>Land-based threats to coral reefs</a:t>
            </a:r>
            <a:endParaRPr lang="en-US" dirty="0">
              <a:solidFill>
                <a:srgbClr val="FF6600"/>
              </a:solidFill>
            </a:endParaRPr>
          </a:p>
        </p:txBody>
      </p:sp>
      <p:sp>
        <p:nvSpPr>
          <p:cNvPr id="5" name="Text Placeholder 2">
            <a:extLst>
              <a:ext uri="{FF2B5EF4-FFF2-40B4-BE49-F238E27FC236}">
                <a16:creationId xmlns:a16="http://schemas.microsoft.com/office/drawing/2014/main" id="{812F082F-8F84-4423-AB0F-9C733D5FD94A}"/>
              </a:ext>
            </a:extLst>
          </p:cNvPr>
          <p:cNvSpPr txBox="1">
            <a:spLocks/>
          </p:cNvSpPr>
          <p:nvPr/>
        </p:nvSpPr>
        <p:spPr>
          <a:xfrm>
            <a:off x="414292" y="1618591"/>
            <a:ext cx="8301906" cy="823912"/>
          </a:xfrm>
          <a:prstGeom prst="rect">
            <a:avLst/>
          </a:prstGeom>
        </p:spPr>
        <p:txBody>
          <a:bodyPr/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Arial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Arial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Arial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Arial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Arial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CA" sz="2800" dirty="0">
                <a:solidFill>
                  <a:srgbClr val="215968"/>
                </a:solidFill>
              </a:rPr>
              <a:t>Samples treated as dependent</a:t>
            </a:r>
          </a:p>
        </p:txBody>
      </p:sp>
      <p:sp>
        <p:nvSpPr>
          <p:cNvPr id="7" name="Text Placeholder 4">
            <a:extLst>
              <a:ext uri="{FF2B5EF4-FFF2-40B4-BE49-F238E27FC236}">
                <a16:creationId xmlns:a16="http://schemas.microsoft.com/office/drawing/2014/main" id="{77CF13D4-454B-4415-95DA-51F90DE4C82E}"/>
              </a:ext>
            </a:extLst>
          </p:cNvPr>
          <p:cNvSpPr txBox="1">
            <a:spLocks/>
          </p:cNvSpPr>
          <p:nvPr/>
        </p:nvSpPr>
        <p:spPr>
          <a:xfrm>
            <a:off x="414292" y="4325559"/>
            <a:ext cx="8047906" cy="823912"/>
          </a:xfrm>
          <a:prstGeom prst="rect">
            <a:avLst/>
          </a:prstGeom>
        </p:spPr>
        <p:txBody>
          <a:bodyPr/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Arial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Arial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Arial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Arial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Arial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CA" sz="2800" dirty="0">
                <a:solidFill>
                  <a:srgbClr val="215968"/>
                </a:solidFill>
              </a:rPr>
              <a:t>Samples treated as independent</a:t>
            </a:r>
          </a:p>
        </p:txBody>
      </p:sp>
      <p:sp>
        <p:nvSpPr>
          <p:cNvPr id="8" name="Rectangle 1">
            <a:extLst>
              <a:ext uri="{FF2B5EF4-FFF2-40B4-BE49-F238E27FC236}">
                <a16:creationId xmlns:a16="http://schemas.microsoft.com/office/drawing/2014/main" id="{79C1CE3E-C592-4AEA-8F14-880D3CDC7BE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4842867"/>
            <a:ext cx="8950118" cy="1600438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  <a:sp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r>
              <a:rPr lang="en-US" altLang="en-US" sz="2000" dirty="0">
                <a:solidFill>
                  <a:srgbClr val="0000FF"/>
                </a:solidFill>
                <a:latin typeface="Lucida Console" panose="020B0609040504020204" pitchFamily="49" charset="0"/>
              </a:rPr>
              <a:t>	</a:t>
            </a:r>
            <a:r>
              <a:rPr lang="en-US" altLang="en-US" sz="2000" dirty="0" err="1">
                <a:solidFill>
                  <a:srgbClr val="0000FF"/>
                </a:solidFill>
                <a:latin typeface="Lucida Console" panose="020B0609040504020204" pitchFamily="49" charset="0"/>
              </a:rPr>
              <a:t>high.sed</a:t>
            </a:r>
            <a:r>
              <a:rPr lang="en-US" altLang="en-US" sz="2000" dirty="0">
                <a:solidFill>
                  <a:srgbClr val="0000FF"/>
                </a:solidFill>
                <a:latin typeface="Lucida Console" panose="020B0609040504020204" pitchFamily="49" charset="0"/>
              </a:rPr>
              <a:t> &lt;- </a:t>
            </a:r>
            <a:r>
              <a:rPr lang="en-US" altLang="en-US" sz="2000" dirty="0" err="1">
                <a:solidFill>
                  <a:srgbClr val="0000FF"/>
                </a:solidFill>
                <a:latin typeface="Lucida Console" panose="020B0609040504020204" pitchFamily="49" charset="0"/>
              </a:rPr>
              <a:t>rnorm</a:t>
            </a:r>
            <a:r>
              <a:rPr lang="en-US" altLang="en-US" sz="2000" dirty="0">
                <a:solidFill>
                  <a:srgbClr val="0000FF"/>
                </a:solidFill>
                <a:latin typeface="Lucida Console" panose="020B0609040504020204" pitchFamily="49" charset="0"/>
              </a:rPr>
              <a:t>(n = 6, mean = 10, </a:t>
            </a:r>
            <a:r>
              <a:rPr lang="en-US" altLang="en-US" sz="2000" dirty="0" err="1">
                <a:solidFill>
                  <a:srgbClr val="0000FF"/>
                </a:solidFill>
                <a:latin typeface="Lucida Console" panose="020B0609040504020204" pitchFamily="49" charset="0"/>
              </a:rPr>
              <a:t>sd</a:t>
            </a:r>
            <a:r>
              <a:rPr lang="en-US" altLang="en-US" sz="2000" dirty="0">
                <a:solidFill>
                  <a:srgbClr val="0000FF"/>
                </a:solidFill>
                <a:latin typeface="Lucida Console" panose="020B0609040504020204" pitchFamily="49" charset="0"/>
              </a:rPr>
              <a:t> = 1.5) </a:t>
            </a:r>
          </a:p>
          <a:p>
            <a:pPr mar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r>
              <a:rPr lang="en-US" altLang="en-US" sz="2000" dirty="0">
                <a:solidFill>
                  <a:srgbClr val="0000FF"/>
                </a:solidFill>
                <a:latin typeface="Lucida Console" panose="020B0609040504020204" pitchFamily="49" charset="0"/>
              </a:rPr>
              <a:t>	</a:t>
            </a:r>
            <a:r>
              <a:rPr lang="en-US" altLang="en-US" sz="2000" dirty="0" err="1">
                <a:solidFill>
                  <a:srgbClr val="0000FF"/>
                </a:solidFill>
                <a:latin typeface="Lucida Console" panose="020B0609040504020204" pitchFamily="49" charset="0"/>
              </a:rPr>
              <a:t>low.sed</a:t>
            </a:r>
            <a:r>
              <a:rPr lang="en-US" altLang="en-US" sz="2000" dirty="0">
                <a:solidFill>
                  <a:srgbClr val="0000FF"/>
                </a:solidFill>
                <a:latin typeface="Lucida Console" panose="020B0609040504020204" pitchFamily="49" charset="0"/>
              </a:rPr>
              <a:t> &lt;- </a:t>
            </a:r>
            <a:r>
              <a:rPr lang="en-US" altLang="en-US" sz="2000" dirty="0" err="1">
                <a:solidFill>
                  <a:srgbClr val="0000FF"/>
                </a:solidFill>
                <a:latin typeface="Lucida Console" panose="020B0609040504020204" pitchFamily="49" charset="0"/>
              </a:rPr>
              <a:t>rnorm</a:t>
            </a:r>
            <a:r>
              <a:rPr lang="en-US" altLang="en-US" sz="2000" dirty="0">
                <a:solidFill>
                  <a:srgbClr val="0000FF"/>
                </a:solidFill>
                <a:latin typeface="Lucida Console" panose="020B0609040504020204" pitchFamily="49" charset="0"/>
              </a:rPr>
              <a:t>(n = 6, mean = 11.5, </a:t>
            </a:r>
            <a:r>
              <a:rPr lang="en-US" altLang="en-US" sz="2000" dirty="0" err="1">
                <a:solidFill>
                  <a:srgbClr val="0000FF"/>
                </a:solidFill>
                <a:latin typeface="Lucida Console" panose="020B0609040504020204" pitchFamily="49" charset="0"/>
              </a:rPr>
              <a:t>sd</a:t>
            </a:r>
            <a:r>
              <a:rPr lang="en-US" altLang="en-US" sz="2000" dirty="0">
                <a:solidFill>
                  <a:srgbClr val="0000FF"/>
                </a:solidFill>
                <a:latin typeface="Lucida Console" panose="020B0609040504020204" pitchFamily="49" charset="0"/>
              </a:rPr>
              <a:t> = 1.5) </a:t>
            </a:r>
          </a:p>
          <a:p>
            <a:pPr mar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r>
              <a:rPr lang="en-US" altLang="en-US" sz="2000" dirty="0">
                <a:solidFill>
                  <a:srgbClr val="0000FF"/>
                </a:solidFill>
                <a:latin typeface="Lucida Console" panose="020B0609040504020204" pitchFamily="49" charset="0"/>
              </a:rPr>
              <a:t>	</a:t>
            </a:r>
            <a:r>
              <a:rPr lang="en-US" altLang="en-US" sz="2000" dirty="0" err="1">
                <a:solidFill>
                  <a:srgbClr val="0000FF"/>
                </a:solidFill>
                <a:latin typeface="Lucida Console" panose="020B0609040504020204" pitchFamily="49" charset="0"/>
              </a:rPr>
              <a:t>t.test</a:t>
            </a:r>
            <a:r>
              <a:rPr lang="en-US" altLang="en-US" sz="2000" dirty="0">
                <a:solidFill>
                  <a:srgbClr val="0000FF"/>
                </a:solidFill>
                <a:latin typeface="Lucida Console" panose="020B0609040504020204" pitchFamily="49" charset="0"/>
              </a:rPr>
              <a:t>(</a:t>
            </a:r>
            <a:r>
              <a:rPr lang="en-US" altLang="en-US" sz="2000" dirty="0" err="1">
                <a:solidFill>
                  <a:srgbClr val="0000FF"/>
                </a:solidFill>
                <a:latin typeface="Lucida Console" panose="020B0609040504020204" pitchFamily="49" charset="0"/>
              </a:rPr>
              <a:t>high.sed</a:t>
            </a:r>
            <a:r>
              <a:rPr lang="en-US" altLang="en-US" sz="2000" dirty="0">
                <a:solidFill>
                  <a:srgbClr val="0000FF"/>
                </a:solidFill>
                <a:latin typeface="Lucida Console" panose="020B0609040504020204" pitchFamily="49" charset="0"/>
              </a:rPr>
              <a:t>, </a:t>
            </a:r>
            <a:r>
              <a:rPr lang="en-US" altLang="en-US" sz="2000" dirty="0" err="1">
                <a:solidFill>
                  <a:srgbClr val="0000FF"/>
                </a:solidFill>
                <a:latin typeface="Lucida Console" panose="020B0609040504020204" pitchFamily="49" charset="0"/>
              </a:rPr>
              <a:t>low.sed</a:t>
            </a:r>
            <a:r>
              <a:rPr lang="en-US" altLang="en-US" sz="2000" dirty="0">
                <a:solidFill>
                  <a:srgbClr val="0000FF"/>
                </a:solidFill>
                <a:latin typeface="Lucida Console" panose="020B0609040504020204" pitchFamily="49" charset="0"/>
              </a:rPr>
              <a:t>)</a:t>
            </a:r>
          </a:p>
          <a:p>
            <a:pPr mar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en-US" altLang="en-US" sz="2000" dirty="0">
              <a:solidFill>
                <a:srgbClr val="0000FF"/>
              </a:solidFill>
              <a:latin typeface="Lucida Console" panose="020B0609040504020204" pitchFamily="49" charset="0"/>
            </a:endParaRPr>
          </a:p>
          <a:p>
            <a:pPr mar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r>
              <a:rPr lang="en-US" altLang="en-US" sz="2400" dirty="0"/>
              <a:t>	Run 5 times, p-values = 0.81, 0.52, 0.35, 0.19, &lt;0.001</a:t>
            </a:r>
            <a:endParaRPr lang="en-US" altLang="en-US" sz="1800" b="1" dirty="0">
              <a:solidFill>
                <a:srgbClr val="0000FF"/>
              </a:solidFill>
              <a:latin typeface="Lucida Console" panose="020B0609040504020204" pitchFamily="49" charset="0"/>
            </a:endParaRPr>
          </a:p>
        </p:txBody>
      </p:sp>
      <p:sp>
        <p:nvSpPr>
          <p:cNvPr id="9" name="Rectangle 1">
            <a:extLst>
              <a:ext uri="{FF2B5EF4-FFF2-40B4-BE49-F238E27FC236}">
                <a16:creationId xmlns:a16="http://schemas.microsoft.com/office/drawing/2014/main" id="{2A480176-A6F3-47EF-8871-3BB28B9FBE8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3252" y="2249993"/>
            <a:ext cx="8950118" cy="1600438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  <a:sp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r>
              <a:rPr lang="en-US" altLang="en-US" sz="2000" dirty="0">
                <a:solidFill>
                  <a:srgbClr val="0000FF"/>
                </a:solidFill>
                <a:latin typeface="Lucida Console" panose="020B0609040504020204" pitchFamily="49" charset="0"/>
              </a:rPr>
              <a:t>	</a:t>
            </a:r>
            <a:r>
              <a:rPr lang="en-US" altLang="en-US" sz="2000" dirty="0" err="1">
                <a:solidFill>
                  <a:srgbClr val="0000FF"/>
                </a:solidFill>
                <a:latin typeface="Lucida Console" panose="020B0609040504020204" pitchFamily="49" charset="0"/>
              </a:rPr>
              <a:t>high.sed</a:t>
            </a:r>
            <a:r>
              <a:rPr lang="en-US" altLang="en-US" sz="2000" dirty="0">
                <a:solidFill>
                  <a:srgbClr val="0000FF"/>
                </a:solidFill>
                <a:latin typeface="Lucida Console" panose="020B0609040504020204" pitchFamily="49" charset="0"/>
              </a:rPr>
              <a:t> &lt;- </a:t>
            </a:r>
            <a:r>
              <a:rPr lang="en-US" altLang="en-US" sz="2000" dirty="0" err="1">
                <a:solidFill>
                  <a:srgbClr val="0000FF"/>
                </a:solidFill>
                <a:latin typeface="Lucida Console" panose="020B0609040504020204" pitchFamily="49" charset="0"/>
              </a:rPr>
              <a:t>rnorm</a:t>
            </a:r>
            <a:r>
              <a:rPr lang="en-US" altLang="en-US" sz="2000" dirty="0">
                <a:solidFill>
                  <a:srgbClr val="0000FF"/>
                </a:solidFill>
                <a:latin typeface="Lucida Console" panose="020B0609040504020204" pitchFamily="49" charset="0"/>
              </a:rPr>
              <a:t>(n = 2, mean = 10, </a:t>
            </a:r>
            <a:r>
              <a:rPr lang="en-US" altLang="en-US" sz="2000" dirty="0" err="1">
                <a:solidFill>
                  <a:srgbClr val="0000FF"/>
                </a:solidFill>
                <a:latin typeface="Lucida Console" panose="020B0609040504020204" pitchFamily="49" charset="0"/>
              </a:rPr>
              <a:t>sd</a:t>
            </a:r>
            <a:r>
              <a:rPr lang="en-US" altLang="en-US" sz="2000" dirty="0">
                <a:solidFill>
                  <a:srgbClr val="0000FF"/>
                </a:solidFill>
                <a:latin typeface="Lucida Console" panose="020B0609040504020204" pitchFamily="49" charset="0"/>
              </a:rPr>
              <a:t> = 1.5) </a:t>
            </a:r>
          </a:p>
          <a:p>
            <a:pPr mar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r>
              <a:rPr lang="en-US" altLang="en-US" sz="2000" dirty="0">
                <a:solidFill>
                  <a:srgbClr val="0000FF"/>
                </a:solidFill>
                <a:latin typeface="Lucida Console" panose="020B0609040504020204" pitchFamily="49" charset="0"/>
              </a:rPr>
              <a:t>	</a:t>
            </a:r>
            <a:r>
              <a:rPr lang="en-US" altLang="en-US" sz="2000" dirty="0" err="1">
                <a:solidFill>
                  <a:srgbClr val="0000FF"/>
                </a:solidFill>
                <a:latin typeface="Lucida Console" panose="020B0609040504020204" pitchFamily="49" charset="0"/>
              </a:rPr>
              <a:t>low.sed</a:t>
            </a:r>
            <a:r>
              <a:rPr lang="en-US" altLang="en-US" sz="2000" dirty="0">
                <a:solidFill>
                  <a:srgbClr val="0000FF"/>
                </a:solidFill>
                <a:latin typeface="Lucida Console" panose="020B0609040504020204" pitchFamily="49" charset="0"/>
              </a:rPr>
              <a:t> &lt;- </a:t>
            </a:r>
            <a:r>
              <a:rPr lang="en-US" altLang="en-US" sz="2000" dirty="0" err="1">
                <a:solidFill>
                  <a:srgbClr val="0000FF"/>
                </a:solidFill>
                <a:latin typeface="Lucida Console" panose="020B0609040504020204" pitchFamily="49" charset="0"/>
              </a:rPr>
              <a:t>rnorm</a:t>
            </a:r>
            <a:r>
              <a:rPr lang="en-US" altLang="en-US" sz="2000" dirty="0">
                <a:solidFill>
                  <a:srgbClr val="0000FF"/>
                </a:solidFill>
                <a:latin typeface="Lucida Console" panose="020B0609040504020204" pitchFamily="49" charset="0"/>
              </a:rPr>
              <a:t>(n = 2, mean = 11.5, </a:t>
            </a:r>
            <a:r>
              <a:rPr lang="en-US" altLang="en-US" sz="2000" dirty="0" err="1">
                <a:solidFill>
                  <a:srgbClr val="0000FF"/>
                </a:solidFill>
                <a:latin typeface="Lucida Console" panose="020B0609040504020204" pitchFamily="49" charset="0"/>
              </a:rPr>
              <a:t>sd</a:t>
            </a:r>
            <a:r>
              <a:rPr lang="en-US" altLang="en-US" sz="2000" dirty="0">
                <a:solidFill>
                  <a:srgbClr val="0000FF"/>
                </a:solidFill>
                <a:latin typeface="Lucida Console" panose="020B0609040504020204" pitchFamily="49" charset="0"/>
              </a:rPr>
              <a:t> = 1.5) </a:t>
            </a:r>
          </a:p>
          <a:p>
            <a:pPr mar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r>
              <a:rPr lang="en-US" altLang="en-US" sz="2000" dirty="0">
                <a:solidFill>
                  <a:srgbClr val="0000FF"/>
                </a:solidFill>
                <a:latin typeface="Lucida Console" panose="020B0609040504020204" pitchFamily="49" charset="0"/>
              </a:rPr>
              <a:t>	</a:t>
            </a:r>
            <a:r>
              <a:rPr lang="en-US" altLang="en-US" sz="2000" dirty="0" err="1">
                <a:solidFill>
                  <a:srgbClr val="0000FF"/>
                </a:solidFill>
                <a:latin typeface="Lucida Console" panose="020B0609040504020204" pitchFamily="49" charset="0"/>
              </a:rPr>
              <a:t>t.test</a:t>
            </a:r>
            <a:r>
              <a:rPr lang="en-US" altLang="en-US" sz="2000" dirty="0">
                <a:solidFill>
                  <a:srgbClr val="0000FF"/>
                </a:solidFill>
                <a:latin typeface="Lucida Console" panose="020B0609040504020204" pitchFamily="49" charset="0"/>
              </a:rPr>
              <a:t>(</a:t>
            </a:r>
            <a:r>
              <a:rPr lang="en-US" altLang="en-US" sz="2000" dirty="0" err="1">
                <a:solidFill>
                  <a:srgbClr val="0000FF"/>
                </a:solidFill>
                <a:latin typeface="Lucida Console" panose="020B0609040504020204" pitchFamily="49" charset="0"/>
              </a:rPr>
              <a:t>high.sed</a:t>
            </a:r>
            <a:r>
              <a:rPr lang="en-US" altLang="en-US" sz="2000" dirty="0">
                <a:solidFill>
                  <a:srgbClr val="0000FF"/>
                </a:solidFill>
                <a:latin typeface="Lucida Console" panose="020B0609040504020204" pitchFamily="49" charset="0"/>
              </a:rPr>
              <a:t>, </a:t>
            </a:r>
            <a:r>
              <a:rPr lang="en-US" altLang="en-US" sz="2000" dirty="0" err="1">
                <a:solidFill>
                  <a:srgbClr val="0000FF"/>
                </a:solidFill>
                <a:latin typeface="Lucida Console" panose="020B0609040504020204" pitchFamily="49" charset="0"/>
              </a:rPr>
              <a:t>low.sed</a:t>
            </a:r>
            <a:r>
              <a:rPr lang="en-US" altLang="en-US" sz="2000" dirty="0">
                <a:solidFill>
                  <a:srgbClr val="0000FF"/>
                </a:solidFill>
                <a:latin typeface="Lucida Console" panose="020B0609040504020204" pitchFamily="49" charset="0"/>
              </a:rPr>
              <a:t>)</a:t>
            </a:r>
          </a:p>
          <a:p>
            <a:pPr mar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en-US" altLang="en-US" sz="2000" dirty="0">
              <a:solidFill>
                <a:srgbClr val="0000FF"/>
              </a:solidFill>
              <a:latin typeface="Lucida Console" panose="020B0609040504020204" pitchFamily="49" charset="0"/>
            </a:endParaRPr>
          </a:p>
          <a:p>
            <a:pPr mar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r>
              <a:rPr lang="en-US" altLang="en-US" sz="2400" dirty="0"/>
              <a:t>	Run 5 times, p-values = 0.21, 0.15, 0.88, 0.11, 0.23</a:t>
            </a:r>
            <a:endParaRPr lang="en-US" altLang="en-US" sz="1800" b="1" dirty="0">
              <a:solidFill>
                <a:srgbClr val="0000FF"/>
              </a:solidFill>
              <a:latin typeface="Lucida Console" panose="020B06090405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0712090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2"/>
          <p:cNvSpPr txBox="1">
            <a:spLocks noChangeArrowheads="1"/>
          </p:cNvSpPr>
          <p:nvPr/>
        </p:nvSpPr>
        <p:spPr>
          <a:xfrm>
            <a:off x="0" y="53975"/>
            <a:ext cx="9143999" cy="1143000"/>
          </a:xfrm>
          <a:prstGeom prst="rect">
            <a:avLst/>
          </a:prstGeom>
        </p:spPr>
        <p:txBody>
          <a:bodyPr anchor="ctr"/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Arial"/>
                <a:ea typeface="+mj-ea"/>
                <a:cs typeface="+mj-cs"/>
              </a:defRPr>
            </a:lvl1pPr>
          </a:lstStyle>
          <a:p>
            <a:pPr>
              <a:defRPr/>
            </a:pPr>
            <a:r>
              <a:rPr lang="en-AU" dirty="0">
                <a:solidFill>
                  <a:srgbClr val="FF6600"/>
                </a:solidFill>
              </a:rPr>
              <a:t>Land-based threats to coral reefs</a:t>
            </a:r>
            <a:endParaRPr lang="en-US" dirty="0">
              <a:solidFill>
                <a:srgbClr val="FF6600"/>
              </a:solidFill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D6BC6F53-F874-4BD9-B1A9-EC02B78C38D0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0423" y="2722851"/>
            <a:ext cx="8969897" cy="3736073"/>
          </a:xfrm>
          <a:prstGeom prst="rect">
            <a:avLst/>
          </a:prstGeom>
        </p:spPr>
      </p:pic>
      <p:sp>
        <p:nvSpPr>
          <p:cNvPr id="11" name="Text Placeholder 2">
            <a:extLst>
              <a:ext uri="{FF2B5EF4-FFF2-40B4-BE49-F238E27FC236}">
                <a16:creationId xmlns:a16="http://schemas.microsoft.com/office/drawing/2014/main" id="{E3AF2E95-CC7C-4FD7-87FF-40113B5BCFE3}"/>
              </a:ext>
            </a:extLst>
          </p:cNvPr>
          <p:cNvSpPr txBox="1">
            <a:spLocks/>
          </p:cNvSpPr>
          <p:nvPr/>
        </p:nvSpPr>
        <p:spPr>
          <a:xfrm>
            <a:off x="256907" y="2422458"/>
            <a:ext cx="5183188" cy="823912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CA" sz="2000" b="1" dirty="0">
                <a:solidFill>
                  <a:srgbClr val="215968"/>
                </a:solidFill>
              </a:rPr>
              <a:t>Samples recognized as dependent</a:t>
            </a:r>
          </a:p>
        </p:txBody>
      </p:sp>
      <p:sp>
        <p:nvSpPr>
          <p:cNvPr id="12" name="Text Placeholder 4">
            <a:extLst>
              <a:ext uri="{FF2B5EF4-FFF2-40B4-BE49-F238E27FC236}">
                <a16:creationId xmlns:a16="http://schemas.microsoft.com/office/drawing/2014/main" id="{E5932974-9CA6-4120-A228-0FD35D79C1F1}"/>
              </a:ext>
            </a:extLst>
          </p:cNvPr>
          <p:cNvSpPr txBox="1">
            <a:spLocks/>
          </p:cNvSpPr>
          <p:nvPr/>
        </p:nvSpPr>
        <p:spPr>
          <a:xfrm>
            <a:off x="4380369" y="2422458"/>
            <a:ext cx="5057740" cy="531963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CA" sz="2000" b="1" dirty="0">
                <a:solidFill>
                  <a:srgbClr val="215968"/>
                </a:solidFill>
              </a:rPr>
              <a:t>Samples treated as independent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AAC896D-C291-448A-949D-27C438DC7F08}"/>
              </a:ext>
            </a:extLst>
          </p:cNvPr>
          <p:cNvSpPr txBox="1"/>
          <p:nvPr/>
        </p:nvSpPr>
        <p:spPr>
          <a:xfrm>
            <a:off x="681899" y="1394570"/>
            <a:ext cx="4711648" cy="584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3200" dirty="0">
                <a:solidFill>
                  <a:srgbClr val="215968"/>
                </a:solidFill>
              </a:rPr>
              <a:t>Run 1000 times…</a:t>
            </a:r>
          </a:p>
        </p:txBody>
      </p:sp>
    </p:spTree>
    <p:extLst>
      <p:ext uri="{BB962C8B-B14F-4D97-AF65-F5344CB8AC3E}">
        <p14:creationId xmlns:p14="http://schemas.microsoft.com/office/powerpoint/2010/main" val="319005633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2"/>
          <p:cNvSpPr txBox="1">
            <a:spLocks noChangeArrowheads="1"/>
          </p:cNvSpPr>
          <p:nvPr/>
        </p:nvSpPr>
        <p:spPr>
          <a:xfrm>
            <a:off x="0" y="2593976"/>
            <a:ext cx="9143999" cy="1143000"/>
          </a:xfrm>
          <a:prstGeom prst="rect">
            <a:avLst/>
          </a:prstGeom>
        </p:spPr>
        <p:txBody>
          <a:bodyPr anchor="ctr"/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Arial"/>
                <a:ea typeface="+mj-ea"/>
                <a:cs typeface="+mj-cs"/>
              </a:defRPr>
            </a:lvl1pPr>
          </a:lstStyle>
          <a:p>
            <a:pPr>
              <a:defRPr/>
            </a:pPr>
            <a:r>
              <a:rPr lang="en-AU" dirty="0">
                <a:solidFill>
                  <a:srgbClr val="FF6600"/>
                </a:solidFill>
              </a:rPr>
              <a:t>Context dependent designs often necessitate the use of “structure”!!!</a:t>
            </a:r>
            <a:endParaRPr lang="en-US" dirty="0">
              <a:solidFill>
                <a:srgbClr val="FF66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8145492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2"/>
          <p:cNvSpPr txBox="1">
            <a:spLocks noChangeArrowheads="1"/>
          </p:cNvSpPr>
          <p:nvPr/>
        </p:nvSpPr>
        <p:spPr>
          <a:xfrm>
            <a:off x="0" y="304346"/>
            <a:ext cx="9143999" cy="1143000"/>
          </a:xfrm>
          <a:prstGeom prst="rect">
            <a:avLst/>
          </a:prstGeom>
        </p:spPr>
        <p:txBody>
          <a:bodyPr anchor="ctr"/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Arial"/>
                <a:ea typeface="+mj-ea"/>
                <a:cs typeface="+mj-cs"/>
              </a:defRPr>
            </a:lvl1pPr>
          </a:lstStyle>
          <a:p>
            <a:pPr>
              <a:defRPr/>
            </a:pPr>
            <a:r>
              <a:rPr lang="en-AU" dirty="0">
                <a:solidFill>
                  <a:srgbClr val="FF6600"/>
                </a:solidFill>
              </a:rPr>
              <a:t>Full factorial designs</a:t>
            </a:r>
            <a:endParaRPr lang="en-US" dirty="0">
              <a:solidFill>
                <a:srgbClr val="FF6600"/>
              </a:solidFill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0CD093ED-EEB7-E012-ADA0-6689DDAEB24D}"/>
              </a:ext>
            </a:extLst>
          </p:cNvPr>
          <p:cNvSpPr/>
          <p:nvPr/>
        </p:nvSpPr>
        <p:spPr>
          <a:xfrm>
            <a:off x="1426026" y="2090056"/>
            <a:ext cx="2046517" cy="2046517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F3B4418-9189-75F6-D2A9-DD9F13D643EA}"/>
              </a:ext>
            </a:extLst>
          </p:cNvPr>
          <p:cNvSpPr/>
          <p:nvPr/>
        </p:nvSpPr>
        <p:spPr>
          <a:xfrm>
            <a:off x="3831768" y="2090056"/>
            <a:ext cx="2046517" cy="2046517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5EFA15A-82CC-B450-DCB8-22A2B61FA9C0}"/>
              </a:ext>
            </a:extLst>
          </p:cNvPr>
          <p:cNvSpPr/>
          <p:nvPr/>
        </p:nvSpPr>
        <p:spPr>
          <a:xfrm>
            <a:off x="6237510" y="2090056"/>
            <a:ext cx="2046517" cy="2046517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5996F69-0459-EA3F-D96D-190D5BC873CB}"/>
              </a:ext>
            </a:extLst>
          </p:cNvPr>
          <p:cNvSpPr/>
          <p:nvPr/>
        </p:nvSpPr>
        <p:spPr>
          <a:xfrm>
            <a:off x="1426026" y="4495798"/>
            <a:ext cx="2046517" cy="2046517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51FBE4DC-8C82-F7A8-EDBF-62568C820761}"/>
              </a:ext>
            </a:extLst>
          </p:cNvPr>
          <p:cNvSpPr/>
          <p:nvPr/>
        </p:nvSpPr>
        <p:spPr>
          <a:xfrm>
            <a:off x="3831768" y="4495798"/>
            <a:ext cx="2046517" cy="2046517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5CD2BD2-E9FB-9182-02F6-3CAB246A9473}"/>
              </a:ext>
            </a:extLst>
          </p:cNvPr>
          <p:cNvSpPr/>
          <p:nvPr/>
        </p:nvSpPr>
        <p:spPr>
          <a:xfrm>
            <a:off x="6237510" y="4495798"/>
            <a:ext cx="2046517" cy="2046517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33E20E9-4F75-779A-412D-27259A93F172}"/>
              </a:ext>
            </a:extLst>
          </p:cNvPr>
          <p:cNvSpPr txBox="1"/>
          <p:nvPr/>
        </p:nvSpPr>
        <p:spPr>
          <a:xfrm>
            <a:off x="3618203" y="1270947"/>
            <a:ext cx="261930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accent2">
                    <a:lumMod val="75000"/>
                  </a:schemeClr>
                </a:solidFill>
              </a:rPr>
              <a:t>Predictor variable 1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8F19D5D-D948-D7B9-7DD8-DA3B1BD1E6F6}"/>
              </a:ext>
            </a:extLst>
          </p:cNvPr>
          <p:cNvSpPr txBox="1"/>
          <p:nvPr/>
        </p:nvSpPr>
        <p:spPr>
          <a:xfrm>
            <a:off x="1954854" y="1703161"/>
            <a:ext cx="9888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2">
                    <a:lumMod val="75000"/>
                  </a:schemeClr>
                </a:solidFill>
              </a:rPr>
              <a:t>Ambient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3082B56-E6AB-CB13-7BCD-40D20B0C2ABA}"/>
              </a:ext>
            </a:extLst>
          </p:cNvPr>
          <p:cNvSpPr txBox="1"/>
          <p:nvPr/>
        </p:nvSpPr>
        <p:spPr>
          <a:xfrm>
            <a:off x="4598609" y="1703161"/>
            <a:ext cx="5128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2">
                    <a:lumMod val="75000"/>
                  </a:schemeClr>
                </a:solidFill>
              </a:rPr>
              <a:t>Dry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60EC799-0434-8647-85EC-0095E614B173}"/>
              </a:ext>
            </a:extLst>
          </p:cNvPr>
          <p:cNvSpPr txBox="1"/>
          <p:nvPr/>
        </p:nvSpPr>
        <p:spPr>
          <a:xfrm>
            <a:off x="6917266" y="1703161"/>
            <a:ext cx="5725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2">
                    <a:lumMod val="75000"/>
                  </a:schemeClr>
                </a:solidFill>
              </a:rPr>
              <a:t>Wet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5868AEF-D196-2B33-3136-66217CB666BF}"/>
              </a:ext>
            </a:extLst>
          </p:cNvPr>
          <p:cNvSpPr txBox="1"/>
          <p:nvPr/>
        </p:nvSpPr>
        <p:spPr>
          <a:xfrm rot="16200000">
            <a:off x="-560383" y="3956796"/>
            <a:ext cx="261930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00B050"/>
                </a:solidFill>
              </a:rPr>
              <a:t>Predictor variable 2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914F2E1-01A1-E03D-AD1C-F5A58338582D}"/>
              </a:ext>
            </a:extLst>
          </p:cNvPr>
          <p:cNvSpPr txBox="1"/>
          <p:nvPr/>
        </p:nvSpPr>
        <p:spPr>
          <a:xfrm rot="16200000">
            <a:off x="404243" y="2928648"/>
            <a:ext cx="15210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00B050"/>
                </a:solidFill>
              </a:rPr>
              <a:t>High nutrients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C52B97C-563B-410D-C5E5-16B41C3BABBC}"/>
              </a:ext>
            </a:extLst>
          </p:cNvPr>
          <p:cNvSpPr txBox="1"/>
          <p:nvPr/>
        </p:nvSpPr>
        <p:spPr>
          <a:xfrm rot="16200000">
            <a:off x="426330" y="5334389"/>
            <a:ext cx="14768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00B050"/>
                </a:solidFill>
              </a:rPr>
              <a:t>Low nutrients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4A0FC92-E061-A4A9-A33F-E01F15933A3A}"/>
              </a:ext>
            </a:extLst>
          </p:cNvPr>
          <p:cNvSpPr txBox="1"/>
          <p:nvPr/>
        </p:nvSpPr>
        <p:spPr>
          <a:xfrm>
            <a:off x="1875107" y="2651649"/>
            <a:ext cx="114835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C00000"/>
                </a:solidFill>
              </a:rPr>
              <a:t>Ambient</a:t>
            </a:r>
            <a:r>
              <a:rPr lang="en-US" dirty="0"/>
              <a:t> + </a:t>
            </a:r>
            <a:r>
              <a:rPr lang="en-US" dirty="0">
                <a:solidFill>
                  <a:srgbClr val="00B050"/>
                </a:solidFill>
              </a:rPr>
              <a:t>High Nutrients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68EEEA25-1B01-076D-1B65-706CB90A04D0}"/>
              </a:ext>
            </a:extLst>
          </p:cNvPr>
          <p:cNvSpPr txBox="1"/>
          <p:nvPr/>
        </p:nvSpPr>
        <p:spPr>
          <a:xfrm>
            <a:off x="4280848" y="2651649"/>
            <a:ext cx="114835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C00000"/>
                </a:solidFill>
              </a:rPr>
              <a:t>Dry</a:t>
            </a:r>
            <a:r>
              <a:rPr lang="en-US" dirty="0"/>
              <a:t> + </a:t>
            </a:r>
            <a:r>
              <a:rPr lang="en-US" dirty="0">
                <a:solidFill>
                  <a:srgbClr val="00B050"/>
                </a:solidFill>
              </a:rPr>
              <a:t>High Nutrients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602DCE7E-95AA-F81E-16B5-83A2DA8AFECD}"/>
              </a:ext>
            </a:extLst>
          </p:cNvPr>
          <p:cNvSpPr txBox="1"/>
          <p:nvPr/>
        </p:nvSpPr>
        <p:spPr>
          <a:xfrm>
            <a:off x="6686591" y="2651649"/>
            <a:ext cx="114835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C00000"/>
                </a:solidFill>
              </a:rPr>
              <a:t>Wet</a:t>
            </a:r>
            <a:r>
              <a:rPr lang="en-US" dirty="0"/>
              <a:t> + </a:t>
            </a:r>
            <a:r>
              <a:rPr lang="en-US" dirty="0">
                <a:solidFill>
                  <a:srgbClr val="00B050"/>
                </a:solidFill>
              </a:rPr>
              <a:t>High Nutrients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29BB5F15-B871-0B48-458E-78AAE57B900D}"/>
              </a:ext>
            </a:extLst>
          </p:cNvPr>
          <p:cNvSpPr txBox="1"/>
          <p:nvPr/>
        </p:nvSpPr>
        <p:spPr>
          <a:xfrm>
            <a:off x="1875107" y="5035617"/>
            <a:ext cx="114835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C00000"/>
                </a:solidFill>
              </a:rPr>
              <a:t>Ambient</a:t>
            </a:r>
            <a:r>
              <a:rPr lang="en-US" dirty="0"/>
              <a:t> + </a:t>
            </a:r>
            <a:r>
              <a:rPr lang="en-US" dirty="0">
                <a:solidFill>
                  <a:srgbClr val="00B050"/>
                </a:solidFill>
              </a:rPr>
              <a:t>Low Nutrients</a:t>
            </a: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06C30452-8AEC-AF84-66CA-60F423F6AD55}"/>
              </a:ext>
            </a:extLst>
          </p:cNvPr>
          <p:cNvSpPr txBox="1"/>
          <p:nvPr/>
        </p:nvSpPr>
        <p:spPr>
          <a:xfrm>
            <a:off x="4280848" y="5035617"/>
            <a:ext cx="114835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C00000"/>
                </a:solidFill>
              </a:rPr>
              <a:t>Dry</a:t>
            </a:r>
            <a:r>
              <a:rPr lang="en-US" dirty="0"/>
              <a:t> + </a:t>
            </a:r>
          </a:p>
          <a:p>
            <a:pPr algn="ctr"/>
            <a:r>
              <a:rPr lang="en-US" dirty="0">
                <a:solidFill>
                  <a:srgbClr val="00B050"/>
                </a:solidFill>
              </a:rPr>
              <a:t>Low Nutrients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9DEDB1CD-5866-6497-15F1-76AC15456EF7}"/>
              </a:ext>
            </a:extLst>
          </p:cNvPr>
          <p:cNvSpPr txBox="1"/>
          <p:nvPr/>
        </p:nvSpPr>
        <p:spPr>
          <a:xfrm>
            <a:off x="6686591" y="5035617"/>
            <a:ext cx="114835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C00000"/>
                </a:solidFill>
              </a:rPr>
              <a:t>Wet</a:t>
            </a:r>
            <a:r>
              <a:rPr lang="en-US" dirty="0"/>
              <a:t> + </a:t>
            </a:r>
            <a:r>
              <a:rPr lang="en-US" dirty="0">
                <a:solidFill>
                  <a:srgbClr val="00B050"/>
                </a:solidFill>
              </a:rPr>
              <a:t>Low Nutrients</a:t>
            </a:r>
          </a:p>
        </p:txBody>
      </p:sp>
    </p:spTree>
    <p:extLst>
      <p:ext uri="{BB962C8B-B14F-4D97-AF65-F5344CB8AC3E}">
        <p14:creationId xmlns:p14="http://schemas.microsoft.com/office/powerpoint/2010/main" val="29418587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2"/>
          <p:cNvSpPr txBox="1">
            <a:spLocks noChangeArrowheads="1"/>
          </p:cNvSpPr>
          <p:nvPr/>
        </p:nvSpPr>
        <p:spPr>
          <a:xfrm>
            <a:off x="0" y="304346"/>
            <a:ext cx="9143999" cy="1143000"/>
          </a:xfrm>
          <a:prstGeom prst="rect">
            <a:avLst/>
          </a:prstGeom>
        </p:spPr>
        <p:txBody>
          <a:bodyPr anchor="ctr"/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Arial"/>
                <a:ea typeface="+mj-ea"/>
                <a:cs typeface="+mj-cs"/>
              </a:defRPr>
            </a:lvl1pPr>
          </a:lstStyle>
          <a:p>
            <a:pPr>
              <a:defRPr/>
            </a:pPr>
            <a:r>
              <a:rPr lang="en-AU" dirty="0">
                <a:solidFill>
                  <a:srgbClr val="FF6600"/>
                </a:solidFill>
              </a:rPr>
              <a:t>Full factorial designs</a:t>
            </a:r>
            <a:endParaRPr lang="en-US" dirty="0">
              <a:solidFill>
                <a:srgbClr val="FF6600"/>
              </a:solidFill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0CD093ED-EEB7-E012-ADA0-6689DDAEB24D}"/>
              </a:ext>
            </a:extLst>
          </p:cNvPr>
          <p:cNvSpPr/>
          <p:nvPr/>
        </p:nvSpPr>
        <p:spPr>
          <a:xfrm>
            <a:off x="1175651" y="1883222"/>
            <a:ext cx="2046517" cy="204651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F3B4418-9189-75F6-D2A9-DD9F13D643EA}"/>
              </a:ext>
            </a:extLst>
          </p:cNvPr>
          <p:cNvSpPr/>
          <p:nvPr/>
        </p:nvSpPr>
        <p:spPr>
          <a:xfrm>
            <a:off x="3581393" y="1883222"/>
            <a:ext cx="2046517" cy="204651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5EFA15A-82CC-B450-DCB8-22A2B61FA9C0}"/>
              </a:ext>
            </a:extLst>
          </p:cNvPr>
          <p:cNvSpPr/>
          <p:nvPr/>
        </p:nvSpPr>
        <p:spPr>
          <a:xfrm>
            <a:off x="5987135" y="1883222"/>
            <a:ext cx="2046517" cy="204651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5996F69-0459-EA3F-D96D-190D5BC873CB}"/>
              </a:ext>
            </a:extLst>
          </p:cNvPr>
          <p:cNvSpPr/>
          <p:nvPr/>
        </p:nvSpPr>
        <p:spPr>
          <a:xfrm>
            <a:off x="1175651" y="4288964"/>
            <a:ext cx="2046517" cy="204651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51FBE4DC-8C82-F7A8-EDBF-62568C820761}"/>
              </a:ext>
            </a:extLst>
          </p:cNvPr>
          <p:cNvSpPr/>
          <p:nvPr/>
        </p:nvSpPr>
        <p:spPr>
          <a:xfrm>
            <a:off x="3581393" y="4288964"/>
            <a:ext cx="2046517" cy="204651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5CD2BD2-E9FB-9182-02F6-3CAB246A9473}"/>
              </a:ext>
            </a:extLst>
          </p:cNvPr>
          <p:cNvSpPr/>
          <p:nvPr/>
        </p:nvSpPr>
        <p:spPr>
          <a:xfrm>
            <a:off x="5987135" y="4288964"/>
            <a:ext cx="2046517" cy="204651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4E3F979B-2D03-49B3-DAB1-2452EE6EE739}"/>
              </a:ext>
            </a:extLst>
          </p:cNvPr>
          <p:cNvSpPr/>
          <p:nvPr/>
        </p:nvSpPr>
        <p:spPr>
          <a:xfrm>
            <a:off x="1478406" y="2221167"/>
            <a:ext cx="246193" cy="246193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1D2AC8FB-57FA-05E5-B0CB-18BE66A40CD5}"/>
              </a:ext>
            </a:extLst>
          </p:cNvPr>
          <p:cNvSpPr/>
          <p:nvPr/>
        </p:nvSpPr>
        <p:spPr>
          <a:xfrm>
            <a:off x="1478168" y="2746357"/>
            <a:ext cx="246193" cy="24619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DE65DEBE-21BE-45AE-2C76-935AE23EF426}"/>
              </a:ext>
            </a:extLst>
          </p:cNvPr>
          <p:cNvSpPr/>
          <p:nvPr/>
        </p:nvSpPr>
        <p:spPr>
          <a:xfrm>
            <a:off x="1478167" y="3345713"/>
            <a:ext cx="246193" cy="246193"/>
          </a:xfrm>
          <a:prstGeom prst="ellipse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28DAA0C0-A437-633B-040D-B833B078DEB5}"/>
              </a:ext>
            </a:extLst>
          </p:cNvPr>
          <p:cNvSpPr/>
          <p:nvPr/>
        </p:nvSpPr>
        <p:spPr>
          <a:xfrm>
            <a:off x="2103942" y="2221167"/>
            <a:ext cx="246193" cy="246193"/>
          </a:xfrm>
          <a:prstGeom prst="ellipse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18E6DE87-CF2F-C568-ABB8-F0EB4CBAC5C2}"/>
              </a:ext>
            </a:extLst>
          </p:cNvPr>
          <p:cNvSpPr/>
          <p:nvPr/>
        </p:nvSpPr>
        <p:spPr>
          <a:xfrm>
            <a:off x="2103704" y="2746357"/>
            <a:ext cx="246193" cy="246193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CC6DC877-B51A-509B-4D91-EB8FD2B42554}"/>
              </a:ext>
            </a:extLst>
          </p:cNvPr>
          <p:cNvSpPr/>
          <p:nvPr/>
        </p:nvSpPr>
        <p:spPr>
          <a:xfrm>
            <a:off x="2103703" y="3345713"/>
            <a:ext cx="246193" cy="246193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94577970-E58E-4183-C32B-480DF9B7F0CB}"/>
              </a:ext>
            </a:extLst>
          </p:cNvPr>
          <p:cNvSpPr/>
          <p:nvPr/>
        </p:nvSpPr>
        <p:spPr>
          <a:xfrm>
            <a:off x="2697740" y="2221167"/>
            <a:ext cx="246193" cy="246193"/>
          </a:xfrm>
          <a:prstGeom prst="ellipse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78C69A4F-6F54-0302-70ED-8EB92EA5347D}"/>
              </a:ext>
            </a:extLst>
          </p:cNvPr>
          <p:cNvSpPr/>
          <p:nvPr/>
        </p:nvSpPr>
        <p:spPr>
          <a:xfrm>
            <a:off x="2697502" y="2746357"/>
            <a:ext cx="246193" cy="24619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1A04F23E-C529-172E-4417-8F18DDA332D6}"/>
              </a:ext>
            </a:extLst>
          </p:cNvPr>
          <p:cNvSpPr/>
          <p:nvPr/>
        </p:nvSpPr>
        <p:spPr>
          <a:xfrm>
            <a:off x="2697501" y="3345713"/>
            <a:ext cx="246193" cy="246193"/>
          </a:xfrm>
          <a:prstGeom prst="ellipse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4911DBFA-F9F5-5D1B-78D7-20F9B18ED6CF}"/>
              </a:ext>
            </a:extLst>
          </p:cNvPr>
          <p:cNvSpPr/>
          <p:nvPr/>
        </p:nvSpPr>
        <p:spPr>
          <a:xfrm>
            <a:off x="3879185" y="2207113"/>
            <a:ext cx="246193" cy="246193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9D6110F3-9FD1-2EE9-63E0-A12FFD5C92CB}"/>
              </a:ext>
            </a:extLst>
          </p:cNvPr>
          <p:cNvSpPr/>
          <p:nvPr/>
        </p:nvSpPr>
        <p:spPr>
          <a:xfrm>
            <a:off x="3878947" y="2732303"/>
            <a:ext cx="246193" cy="246193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Oval 31">
            <a:extLst>
              <a:ext uri="{FF2B5EF4-FFF2-40B4-BE49-F238E27FC236}">
                <a16:creationId xmlns:a16="http://schemas.microsoft.com/office/drawing/2014/main" id="{97CA2B71-9576-DDDD-6695-63D79778C886}"/>
              </a:ext>
            </a:extLst>
          </p:cNvPr>
          <p:cNvSpPr/>
          <p:nvPr/>
        </p:nvSpPr>
        <p:spPr>
          <a:xfrm>
            <a:off x="3878946" y="3331659"/>
            <a:ext cx="246193" cy="246193"/>
          </a:xfrm>
          <a:prstGeom prst="ellipse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7751A2E6-9FBA-2765-2FF3-830888284299}"/>
              </a:ext>
            </a:extLst>
          </p:cNvPr>
          <p:cNvSpPr/>
          <p:nvPr/>
        </p:nvSpPr>
        <p:spPr>
          <a:xfrm>
            <a:off x="4504721" y="2207113"/>
            <a:ext cx="246193" cy="24619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43CE6F6F-2E09-EE62-77E4-E4121E198657}"/>
              </a:ext>
            </a:extLst>
          </p:cNvPr>
          <p:cNvSpPr/>
          <p:nvPr/>
        </p:nvSpPr>
        <p:spPr>
          <a:xfrm>
            <a:off x="4504483" y="2732303"/>
            <a:ext cx="246193" cy="246193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1FA2584D-0DBD-8080-2152-69A2D12F83E7}"/>
              </a:ext>
            </a:extLst>
          </p:cNvPr>
          <p:cNvSpPr/>
          <p:nvPr/>
        </p:nvSpPr>
        <p:spPr>
          <a:xfrm>
            <a:off x="4504482" y="3331659"/>
            <a:ext cx="246193" cy="24619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Oval 35">
            <a:extLst>
              <a:ext uri="{FF2B5EF4-FFF2-40B4-BE49-F238E27FC236}">
                <a16:creationId xmlns:a16="http://schemas.microsoft.com/office/drawing/2014/main" id="{54BFB003-F24A-A2B0-7B13-03C4934D187A}"/>
              </a:ext>
            </a:extLst>
          </p:cNvPr>
          <p:cNvSpPr/>
          <p:nvPr/>
        </p:nvSpPr>
        <p:spPr>
          <a:xfrm>
            <a:off x="5098519" y="2207113"/>
            <a:ext cx="246193" cy="246193"/>
          </a:xfrm>
          <a:prstGeom prst="ellipse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Oval 36">
            <a:extLst>
              <a:ext uri="{FF2B5EF4-FFF2-40B4-BE49-F238E27FC236}">
                <a16:creationId xmlns:a16="http://schemas.microsoft.com/office/drawing/2014/main" id="{ECBF4558-8B19-29D8-5A64-D92D394A4359}"/>
              </a:ext>
            </a:extLst>
          </p:cNvPr>
          <p:cNvSpPr/>
          <p:nvPr/>
        </p:nvSpPr>
        <p:spPr>
          <a:xfrm>
            <a:off x="5098281" y="2732303"/>
            <a:ext cx="246193" cy="246193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Oval 37">
            <a:extLst>
              <a:ext uri="{FF2B5EF4-FFF2-40B4-BE49-F238E27FC236}">
                <a16:creationId xmlns:a16="http://schemas.microsoft.com/office/drawing/2014/main" id="{0D461D04-5C76-2531-5929-A59A07DB9A3C}"/>
              </a:ext>
            </a:extLst>
          </p:cNvPr>
          <p:cNvSpPr/>
          <p:nvPr/>
        </p:nvSpPr>
        <p:spPr>
          <a:xfrm>
            <a:off x="5098280" y="3331659"/>
            <a:ext cx="246193" cy="24619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Oval 38">
            <a:extLst>
              <a:ext uri="{FF2B5EF4-FFF2-40B4-BE49-F238E27FC236}">
                <a16:creationId xmlns:a16="http://schemas.microsoft.com/office/drawing/2014/main" id="{7C1AA0D5-2D6F-2C0D-3A83-D192AB4607B9}"/>
              </a:ext>
            </a:extLst>
          </p:cNvPr>
          <p:cNvSpPr/>
          <p:nvPr/>
        </p:nvSpPr>
        <p:spPr>
          <a:xfrm>
            <a:off x="6268995" y="2200253"/>
            <a:ext cx="246193" cy="246193"/>
          </a:xfrm>
          <a:prstGeom prst="ellipse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Oval 39">
            <a:extLst>
              <a:ext uri="{FF2B5EF4-FFF2-40B4-BE49-F238E27FC236}">
                <a16:creationId xmlns:a16="http://schemas.microsoft.com/office/drawing/2014/main" id="{659CACC2-F0F0-8782-01E1-F37289D66B82}"/>
              </a:ext>
            </a:extLst>
          </p:cNvPr>
          <p:cNvSpPr/>
          <p:nvPr/>
        </p:nvSpPr>
        <p:spPr>
          <a:xfrm>
            <a:off x="6268757" y="2725443"/>
            <a:ext cx="246193" cy="24619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Oval 40">
            <a:extLst>
              <a:ext uri="{FF2B5EF4-FFF2-40B4-BE49-F238E27FC236}">
                <a16:creationId xmlns:a16="http://schemas.microsoft.com/office/drawing/2014/main" id="{9C25F135-2606-BC0B-37D7-5D7DECC8240F}"/>
              </a:ext>
            </a:extLst>
          </p:cNvPr>
          <p:cNvSpPr/>
          <p:nvPr/>
        </p:nvSpPr>
        <p:spPr>
          <a:xfrm>
            <a:off x="6268756" y="3324799"/>
            <a:ext cx="246193" cy="246193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Oval 41">
            <a:extLst>
              <a:ext uri="{FF2B5EF4-FFF2-40B4-BE49-F238E27FC236}">
                <a16:creationId xmlns:a16="http://schemas.microsoft.com/office/drawing/2014/main" id="{6F8514D9-104C-53EE-7C64-DCBCE251E753}"/>
              </a:ext>
            </a:extLst>
          </p:cNvPr>
          <p:cNvSpPr/>
          <p:nvPr/>
        </p:nvSpPr>
        <p:spPr>
          <a:xfrm>
            <a:off x="6894531" y="2200253"/>
            <a:ext cx="246193" cy="246193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Oval 42">
            <a:extLst>
              <a:ext uri="{FF2B5EF4-FFF2-40B4-BE49-F238E27FC236}">
                <a16:creationId xmlns:a16="http://schemas.microsoft.com/office/drawing/2014/main" id="{66EAA1AF-BEB1-AFC0-7613-D5EED5429FFB}"/>
              </a:ext>
            </a:extLst>
          </p:cNvPr>
          <p:cNvSpPr/>
          <p:nvPr/>
        </p:nvSpPr>
        <p:spPr>
          <a:xfrm>
            <a:off x="6894293" y="2725443"/>
            <a:ext cx="246193" cy="246193"/>
          </a:xfrm>
          <a:prstGeom prst="ellipse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Oval 43">
            <a:extLst>
              <a:ext uri="{FF2B5EF4-FFF2-40B4-BE49-F238E27FC236}">
                <a16:creationId xmlns:a16="http://schemas.microsoft.com/office/drawing/2014/main" id="{60987BD1-3C86-D512-3E46-29B7EFDDEC9D}"/>
              </a:ext>
            </a:extLst>
          </p:cNvPr>
          <p:cNvSpPr/>
          <p:nvPr/>
        </p:nvSpPr>
        <p:spPr>
          <a:xfrm>
            <a:off x="6894292" y="3324799"/>
            <a:ext cx="246193" cy="246193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Oval 44">
            <a:extLst>
              <a:ext uri="{FF2B5EF4-FFF2-40B4-BE49-F238E27FC236}">
                <a16:creationId xmlns:a16="http://schemas.microsoft.com/office/drawing/2014/main" id="{1175AEA8-6FB7-5865-7AA6-D0F2A636B67A}"/>
              </a:ext>
            </a:extLst>
          </p:cNvPr>
          <p:cNvSpPr/>
          <p:nvPr/>
        </p:nvSpPr>
        <p:spPr>
          <a:xfrm>
            <a:off x="7488329" y="2200253"/>
            <a:ext cx="246193" cy="24619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Oval 45">
            <a:extLst>
              <a:ext uri="{FF2B5EF4-FFF2-40B4-BE49-F238E27FC236}">
                <a16:creationId xmlns:a16="http://schemas.microsoft.com/office/drawing/2014/main" id="{5124B22F-8079-D69B-E6D0-6EE9F1E79D1D}"/>
              </a:ext>
            </a:extLst>
          </p:cNvPr>
          <p:cNvSpPr/>
          <p:nvPr/>
        </p:nvSpPr>
        <p:spPr>
          <a:xfrm>
            <a:off x="7488091" y="2725443"/>
            <a:ext cx="246193" cy="24619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Oval 46">
            <a:extLst>
              <a:ext uri="{FF2B5EF4-FFF2-40B4-BE49-F238E27FC236}">
                <a16:creationId xmlns:a16="http://schemas.microsoft.com/office/drawing/2014/main" id="{0CB0ACC7-0F41-698F-B49B-07FCE1254160}"/>
              </a:ext>
            </a:extLst>
          </p:cNvPr>
          <p:cNvSpPr/>
          <p:nvPr/>
        </p:nvSpPr>
        <p:spPr>
          <a:xfrm>
            <a:off x="7488090" y="3324799"/>
            <a:ext cx="246193" cy="246193"/>
          </a:xfrm>
          <a:prstGeom prst="ellipse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Oval 47">
            <a:extLst>
              <a:ext uri="{FF2B5EF4-FFF2-40B4-BE49-F238E27FC236}">
                <a16:creationId xmlns:a16="http://schemas.microsoft.com/office/drawing/2014/main" id="{2B00691C-AD18-AF97-350B-00668D412347}"/>
              </a:ext>
            </a:extLst>
          </p:cNvPr>
          <p:cNvSpPr/>
          <p:nvPr/>
        </p:nvSpPr>
        <p:spPr>
          <a:xfrm>
            <a:off x="1478167" y="4640928"/>
            <a:ext cx="246193" cy="24619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Oval 48">
            <a:extLst>
              <a:ext uri="{FF2B5EF4-FFF2-40B4-BE49-F238E27FC236}">
                <a16:creationId xmlns:a16="http://schemas.microsoft.com/office/drawing/2014/main" id="{512157DF-09CE-B262-6036-9EC6F8C43909}"/>
              </a:ext>
            </a:extLst>
          </p:cNvPr>
          <p:cNvSpPr/>
          <p:nvPr/>
        </p:nvSpPr>
        <p:spPr>
          <a:xfrm>
            <a:off x="1477929" y="5166118"/>
            <a:ext cx="246193" cy="24619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Oval 49">
            <a:extLst>
              <a:ext uri="{FF2B5EF4-FFF2-40B4-BE49-F238E27FC236}">
                <a16:creationId xmlns:a16="http://schemas.microsoft.com/office/drawing/2014/main" id="{0F67C2D2-E2E3-9B60-34E3-FE40540B0044}"/>
              </a:ext>
            </a:extLst>
          </p:cNvPr>
          <p:cNvSpPr/>
          <p:nvPr/>
        </p:nvSpPr>
        <p:spPr>
          <a:xfrm>
            <a:off x="1477928" y="5765474"/>
            <a:ext cx="246193" cy="246193"/>
          </a:xfrm>
          <a:prstGeom prst="ellipse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Oval 50">
            <a:extLst>
              <a:ext uri="{FF2B5EF4-FFF2-40B4-BE49-F238E27FC236}">
                <a16:creationId xmlns:a16="http://schemas.microsoft.com/office/drawing/2014/main" id="{2E203DFF-B850-4211-70E2-1948BA828D70}"/>
              </a:ext>
            </a:extLst>
          </p:cNvPr>
          <p:cNvSpPr/>
          <p:nvPr/>
        </p:nvSpPr>
        <p:spPr>
          <a:xfrm>
            <a:off x="2103703" y="4640928"/>
            <a:ext cx="246193" cy="246193"/>
          </a:xfrm>
          <a:prstGeom prst="ellipse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Oval 51">
            <a:extLst>
              <a:ext uri="{FF2B5EF4-FFF2-40B4-BE49-F238E27FC236}">
                <a16:creationId xmlns:a16="http://schemas.microsoft.com/office/drawing/2014/main" id="{499E3CA2-8ED4-4332-CA6D-912C0A676F54}"/>
              </a:ext>
            </a:extLst>
          </p:cNvPr>
          <p:cNvSpPr/>
          <p:nvPr/>
        </p:nvSpPr>
        <p:spPr>
          <a:xfrm>
            <a:off x="2103465" y="5166118"/>
            <a:ext cx="246193" cy="246193"/>
          </a:xfrm>
          <a:prstGeom prst="ellipse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Oval 52">
            <a:extLst>
              <a:ext uri="{FF2B5EF4-FFF2-40B4-BE49-F238E27FC236}">
                <a16:creationId xmlns:a16="http://schemas.microsoft.com/office/drawing/2014/main" id="{DFDC89DC-6C24-99F6-A418-D31B0E856078}"/>
              </a:ext>
            </a:extLst>
          </p:cNvPr>
          <p:cNvSpPr/>
          <p:nvPr/>
        </p:nvSpPr>
        <p:spPr>
          <a:xfrm>
            <a:off x="2103464" y="5765474"/>
            <a:ext cx="246193" cy="246193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Oval 53">
            <a:extLst>
              <a:ext uri="{FF2B5EF4-FFF2-40B4-BE49-F238E27FC236}">
                <a16:creationId xmlns:a16="http://schemas.microsoft.com/office/drawing/2014/main" id="{EFEDD664-B006-4C65-EB12-4CFB03EB82A6}"/>
              </a:ext>
            </a:extLst>
          </p:cNvPr>
          <p:cNvSpPr/>
          <p:nvPr/>
        </p:nvSpPr>
        <p:spPr>
          <a:xfrm>
            <a:off x="2697501" y="4640928"/>
            <a:ext cx="246193" cy="246193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Oval 54">
            <a:extLst>
              <a:ext uri="{FF2B5EF4-FFF2-40B4-BE49-F238E27FC236}">
                <a16:creationId xmlns:a16="http://schemas.microsoft.com/office/drawing/2014/main" id="{BE110F43-BDB9-9D7E-7AC5-9435100CAE10}"/>
              </a:ext>
            </a:extLst>
          </p:cNvPr>
          <p:cNvSpPr/>
          <p:nvPr/>
        </p:nvSpPr>
        <p:spPr>
          <a:xfrm>
            <a:off x="2697263" y="5166118"/>
            <a:ext cx="246193" cy="24619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Oval 55">
            <a:extLst>
              <a:ext uri="{FF2B5EF4-FFF2-40B4-BE49-F238E27FC236}">
                <a16:creationId xmlns:a16="http://schemas.microsoft.com/office/drawing/2014/main" id="{440EB292-66BB-379C-662C-EEB40308D3ED}"/>
              </a:ext>
            </a:extLst>
          </p:cNvPr>
          <p:cNvSpPr/>
          <p:nvPr/>
        </p:nvSpPr>
        <p:spPr>
          <a:xfrm>
            <a:off x="2697262" y="5765474"/>
            <a:ext cx="246193" cy="246193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" name="Oval 65">
            <a:extLst>
              <a:ext uri="{FF2B5EF4-FFF2-40B4-BE49-F238E27FC236}">
                <a16:creationId xmlns:a16="http://schemas.microsoft.com/office/drawing/2014/main" id="{AADBABC9-F3DA-B7A5-356C-C9182CEED78A}"/>
              </a:ext>
            </a:extLst>
          </p:cNvPr>
          <p:cNvSpPr/>
          <p:nvPr/>
        </p:nvSpPr>
        <p:spPr>
          <a:xfrm>
            <a:off x="3878946" y="4640928"/>
            <a:ext cx="246193" cy="24619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7" name="Oval 66">
            <a:extLst>
              <a:ext uri="{FF2B5EF4-FFF2-40B4-BE49-F238E27FC236}">
                <a16:creationId xmlns:a16="http://schemas.microsoft.com/office/drawing/2014/main" id="{DC3E9936-6652-E4D3-695F-C6BC42CFA380}"/>
              </a:ext>
            </a:extLst>
          </p:cNvPr>
          <p:cNvSpPr/>
          <p:nvPr/>
        </p:nvSpPr>
        <p:spPr>
          <a:xfrm>
            <a:off x="3878708" y="5166118"/>
            <a:ext cx="246193" cy="24619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8" name="Oval 67">
            <a:extLst>
              <a:ext uri="{FF2B5EF4-FFF2-40B4-BE49-F238E27FC236}">
                <a16:creationId xmlns:a16="http://schemas.microsoft.com/office/drawing/2014/main" id="{B16357E0-A3DB-D869-0892-3841CD4C46D7}"/>
              </a:ext>
            </a:extLst>
          </p:cNvPr>
          <p:cNvSpPr/>
          <p:nvPr/>
        </p:nvSpPr>
        <p:spPr>
          <a:xfrm>
            <a:off x="3878707" y="5765474"/>
            <a:ext cx="246193" cy="246193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9" name="Oval 68">
            <a:extLst>
              <a:ext uri="{FF2B5EF4-FFF2-40B4-BE49-F238E27FC236}">
                <a16:creationId xmlns:a16="http://schemas.microsoft.com/office/drawing/2014/main" id="{47FC0CE0-3223-06ED-EDC9-59884EC92E42}"/>
              </a:ext>
            </a:extLst>
          </p:cNvPr>
          <p:cNvSpPr/>
          <p:nvPr/>
        </p:nvSpPr>
        <p:spPr>
          <a:xfrm>
            <a:off x="4504482" y="4640928"/>
            <a:ext cx="246193" cy="246193"/>
          </a:xfrm>
          <a:prstGeom prst="ellipse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0" name="Oval 69">
            <a:extLst>
              <a:ext uri="{FF2B5EF4-FFF2-40B4-BE49-F238E27FC236}">
                <a16:creationId xmlns:a16="http://schemas.microsoft.com/office/drawing/2014/main" id="{21DFBC09-EA42-E1E8-664A-ED40058EF5F5}"/>
              </a:ext>
            </a:extLst>
          </p:cNvPr>
          <p:cNvSpPr/>
          <p:nvPr/>
        </p:nvSpPr>
        <p:spPr>
          <a:xfrm>
            <a:off x="4504244" y="5166118"/>
            <a:ext cx="246193" cy="246193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1" name="Oval 70">
            <a:extLst>
              <a:ext uri="{FF2B5EF4-FFF2-40B4-BE49-F238E27FC236}">
                <a16:creationId xmlns:a16="http://schemas.microsoft.com/office/drawing/2014/main" id="{C68CD8CA-E9F3-E2BD-77AD-C1F64C73019C}"/>
              </a:ext>
            </a:extLst>
          </p:cNvPr>
          <p:cNvSpPr/>
          <p:nvPr/>
        </p:nvSpPr>
        <p:spPr>
          <a:xfrm>
            <a:off x="4504243" y="5765474"/>
            <a:ext cx="246193" cy="24619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2" name="Oval 71">
            <a:extLst>
              <a:ext uri="{FF2B5EF4-FFF2-40B4-BE49-F238E27FC236}">
                <a16:creationId xmlns:a16="http://schemas.microsoft.com/office/drawing/2014/main" id="{96551C03-C3B2-8D56-AF6D-8DBB3CF1998C}"/>
              </a:ext>
            </a:extLst>
          </p:cNvPr>
          <p:cNvSpPr/>
          <p:nvPr/>
        </p:nvSpPr>
        <p:spPr>
          <a:xfrm>
            <a:off x="5098280" y="4640928"/>
            <a:ext cx="246193" cy="246193"/>
          </a:xfrm>
          <a:prstGeom prst="ellipse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Oval 72">
            <a:extLst>
              <a:ext uri="{FF2B5EF4-FFF2-40B4-BE49-F238E27FC236}">
                <a16:creationId xmlns:a16="http://schemas.microsoft.com/office/drawing/2014/main" id="{1BA6CEFF-3FE0-3474-08C3-C5C3066221A5}"/>
              </a:ext>
            </a:extLst>
          </p:cNvPr>
          <p:cNvSpPr/>
          <p:nvPr/>
        </p:nvSpPr>
        <p:spPr>
          <a:xfrm>
            <a:off x="5098042" y="5166118"/>
            <a:ext cx="246193" cy="24619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4" name="Oval 73">
            <a:extLst>
              <a:ext uri="{FF2B5EF4-FFF2-40B4-BE49-F238E27FC236}">
                <a16:creationId xmlns:a16="http://schemas.microsoft.com/office/drawing/2014/main" id="{E8461867-E045-580C-1792-D3174DF84F91}"/>
              </a:ext>
            </a:extLst>
          </p:cNvPr>
          <p:cNvSpPr/>
          <p:nvPr/>
        </p:nvSpPr>
        <p:spPr>
          <a:xfrm>
            <a:off x="5098041" y="5765474"/>
            <a:ext cx="246193" cy="246193"/>
          </a:xfrm>
          <a:prstGeom prst="ellipse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5" name="Oval 74">
            <a:extLst>
              <a:ext uri="{FF2B5EF4-FFF2-40B4-BE49-F238E27FC236}">
                <a16:creationId xmlns:a16="http://schemas.microsoft.com/office/drawing/2014/main" id="{5B1A1710-5EC6-A05F-C1D2-93DD35885EA2}"/>
              </a:ext>
            </a:extLst>
          </p:cNvPr>
          <p:cNvSpPr/>
          <p:nvPr/>
        </p:nvSpPr>
        <p:spPr>
          <a:xfrm>
            <a:off x="6268756" y="4640928"/>
            <a:ext cx="246193" cy="246193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6" name="Oval 75">
            <a:extLst>
              <a:ext uri="{FF2B5EF4-FFF2-40B4-BE49-F238E27FC236}">
                <a16:creationId xmlns:a16="http://schemas.microsoft.com/office/drawing/2014/main" id="{375AFEBE-5874-6ECB-15D1-CAC912EAF4A2}"/>
              </a:ext>
            </a:extLst>
          </p:cNvPr>
          <p:cNvSpPr/>
          <p:nvPr/>
        </p:nvSpPr>
        <p:spPr>
          <a:xfrm>
            <a:off x="6268518" y="5166118"/>
            <a:ext cx="246193" cy="24619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7" name="Oval 76">
            <a:extLst>
              <a:ext uri="{FF2B5EF4-FFF2-40B4-BE49-F238E27FC236}">
                <a16:creationId xmlns:a16="http://schemas.microsoft.com/office/drawing/2014/main" id="{9299443E-0C87-B385-5598-2D9DF19333EA}"/>
              </a:ext>
            </a:extLst>
          </p:cNvPr>
          <p:cNvSpPr/>
          <p:nvPr/>
        </p:nvSpPr>
        <p:spPr>
          <a:xfrm>
            <a:off x="6268517" y="5765474"/>
            <a:ext cx="246193" cy="24619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8" name="Oval 77">
            <a:extLst>
              <a:ext uri="{FF2B5EF4-FFF2-40B4-BE49-F238E27FC236}">
                <a16:creationId xmlns:a16="http://schemas.microsoft.com/office/drawing/2014/main" id="{155F7E8F-3D14-E1CB-AFD9-1C0386D8DFA0}"/>
              </a:ext>
            </a:extLst>
          </p:cNvPr>
          <p:cNvSpPr/>
          <p:nvPr/>
        </p:nvSpPr>
        <p:spPr>
          <a:xfrm>
            <a:off x="6894292" y="4640928"/>
            <a:ext cx="246193" cy="246193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9" name="Oval 78">
            <a:extLst>
              <a:ext uri="{FF2B5EF4-FFF2-40B4-BE49-F238E27FC236}">
                <a16:creationId xmlns:a16="http://schemas.microsoft.com/office/drawing/2014/main" id="{56D21D44-BB4F-7ED7-6ACD-318F68DB5B02}"/>
              </a:ext>
            </a:extLst>
          </p:cNvPr>
          <p:cNvSpPr/>
          <p:nvPr/>
        </p:nvSpPr>
        <p:spPr>
          <a:xfrm>
            <a:off x="6894054" y="5166118"/>
            <a:ext cx="246193" cy="246193"/>
          </a:xfrm>
          <a:prstGeom prst="ellipse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0" name="Oval 79">
            <a:extLst>
              <a:ext uri="{FF2B5EF4-FFF2-40B4-BE49-F238E27FC236}">
                <a16:creationId xmlns:a16="http://schemas.microsoft.com/office/drawing/2014/main" id="{087BD085-713E-B46D-507D-4B37B08D526C}"/>
              </a:ext>
            </a:extLst>
          </p:cNvPr>
          <p:cNvSpPr/>
          <p:nvPr/>
        </p:nvSpPr>
        <p:spPr>
          <a:xfrm>
            <a:off x="6894053" y="5765474"/>
            <a:ext cx="246193" cy="246193"/>
          </a:xfrm>
          <a:prstGeom prst="ellipse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1" name="Oval 80">
            <a:extLst>
              <a:ext uri="{FF2B5EF4-FFF2-40B4-BE49-F238E27FC236}">
                <a16:creationId xmlns:a16="http://schemas.microsoft.com/office/drawing/2014/main" id="{3CC9B8BE-B205-CB80-60CE-66796309F25D}"/>
              </a:ext>
            </a:extLst>
          </p:cNvPr>
          <p:cNvSpPr/>
          <p:nvPr/>
        </p:nvSpPr>
        <p:spPr>
          <a:xfrm>
            <a:off x="7488090" y="4640928"/>
            <a:ext cx="246193" cy="246193"/>
          </a:xfrm>
          <a:prstGeom prst="ellipse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" name="Oval 81">
            <a:extLst>
              <a:ext uri="{FF2B5EF4-FFF2-40B4-BE49-F238E27FC236}">
                <a16:creationId xmlns:a16="http://schemas.microsoft.com/office/drawing/2014/main" id="{38DEB426-1467-B467-CA43-E4ADDE2A1D54}"/>
              </a:ext>
            </a:extLst>
          </p:cNvPr>
          <p:cNvSpPr/>
          <p:nvPr/>
        </p:nvSpPr>
        <p:spPr>
          <a:xfrm>
            <a:off x="7487852" y="5166118"/>
            <a:ext cx="246193" cy="246193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3" name="Oval 82">
            <a:extLst>
              <a:ext uri="{FF2B5EF4-FFF2-40B4-BE49-F238E27FC236}">
                <a16:creationId xmlns:a16="http://schemas.microsoft.com/office/drawing/2014/main" id="{26CEF798-0D60-1C06-93DD-E859DA8945EF}"/>
              </a:ext>
            </a:extLst>
          </p:cNvPr>
          <p:cNvSpPr/>
          <p:nvPr/>
        </p:nvSpPr>
        <p:spPr>
          <a:xfrm>
            <a:off x="7487851" y="5765474"/>
            <a:ext cx="246193" cy="24619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4" name="TextBox 83">
            <a:extLst>
              <a:ext uri="{FF2B5EF4-FFF2-40B4-BE49-F238E27FC236}">
                <a16:creationId xmlns:a16="http://schemas.microsoft.com/office/drawing/2014/main" id="{0CF3B1BA-FAE6-FA19-B24D-F645C153CFC2}"/>
              </a:ext>
            </a:extLst>
          </p:cNvPr>
          <p:cNvSpPr txBox="1"/>
          <p:nvPr/>
        </p:nvSpPr>
        <p:spPr>
          <a:xfrm>
            <a:off x="1758322" y="1498197"/>
            <a:ext cx="9364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Bench 1</a:t>
            </a:r>
          </a:p>
        </p:txBody>
      </p:sp>
      <p:sp>
        <p:nvSpPr>
          <p:cNvPr id="85" name="TextBox 84">
            <a:extLst>
              <a:ext uri="{FF2B5EF4-FFF2-40B4-BE49-F238E27FC236}">
                <a16:creationId xmlns:a16="http://schemas.microsoft.com/office/drawing/2014/main" id="{7EF5F52F-CE5D-1F53-BD0D-8AA2271B23CF}"/>
              </a:ext>
            </a:extLst>
          </p:cNvPr>
          <p:cNvSpPr txBox="1"/>
          <p:nvPr/>
        </p:nvSpPr>
        <p:spPr>
          <a:xfrm>
            <a:off x="4124900" y="1488306"/>
            <a:ext cx="9364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Bench 2</a:t>
            </a:r>
          </a:p>
        </p:txBody>
      </p:sp>
      <p:sp>
        <p:nvSpPr>
          <p:cNvPr id="86" name="TextBox 85">
            <a:extLst>
              <a:ext uri="{FF2B5EF4-FFF2-40B4-BE49-F238E27FC236}">
                <a16:creationId xmlns:a16="http://schemas.microsoft.com/office/drawing/2014/main" id="{85166981-6C81-668C-8A5A-57F170C3D8ED}"/>
              </a:ext>
            </a:extLst>
          </p:cNvPr>
          <p:cNvSpPr txBox="1"/>
          <p:nvPr/>
        </p:nvSpPr>
        <p:spPr>
          <a:xfrm>
            <a:off x="6514710" y="1487740"/>
            <a:ext cx="9364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Bench 3</a:t>
            </a:r>
          </a:p>
        </p:txBody>
      </p:sp>
      <p:sp>
        <p:nvSpPr>
          <p:cNvPr id="87" name="TextBox 86">
            <a:extLst>
              <a:ext uri="{FF2B5EF4-FFF2-40B4-BE49-F238E27FC236}">
                <a16:creationId xmlns:a16="http://schemas.microsoft.com/office/drawing/2014/main" id="{90A4C0CA-18C4-7DC4-4C12-ACD9E6902CD6}"/>
              </a:ext>
            </a:extLst>
          </p:cNvPr>
          <p:cNvSpPr txBox="1"/>
          <p:nvPr/>
        </p:nvSpPr>
        <p:spPr>
          <a:xfrm>
            <a:off x="1713241" y="6340152"/>
            <a:ext cx="9364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Bench 4</a:t>
            </a:r>
          </a:p>
        </p:txBody>
      </p:sp>
      <p:sp>
        <p:nvSpPr>
          <p:cNvPr id="88" name="TextBox 87">
            <a:extLst>
              <a:ext uri="{FF2B5EF4-FFF2-40B4-BE49-F238E27FC236}">
                <a16:creationId xmlns:a16="http://schemas.microsoft.com/office/drawing/2014/main" id="{B4E5BFFE-3F0D-E05F-FD16-413DAA928E62}"/>
              </a:ext>
            </a:extLst>
          </p:cNvPr>
          <p:cNvSpPr txBox="1"/>
          <p:nvPr/>
        </p:nvSpPr>
        <p:spPr>
          <a:xfrm>
            <a:off x="4079819" y="6330261"/>
            <a:ext cx="9364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Bench 5</a:t>
            </a:r>
          </a:p>
        </p:txBody>
      </p:sp>
      <p:sp>
        <p:nvSpPr>
          <p:cNvPr id="89" name="TextBox 88">
            <a:extLst>
              <a:ext uri="{FF2B5EF4-FFF2-40B4-BE49-F238E27FC236}">
                <a16:creationId xmlns:a16="http://schemas.microsoft.com/office/drawing/2014/main" id="{1FCABE9B-41BC-FC39-21F3-45B5B57B1D68}"/>
              </a:ext>
            </a:extLst>
          </p:cNvPr>
          <p:cNvSpPr txBox="1"/>
          <p:nvPr/>
        </p:nvSpPr>
        <p:spPr>
          <a:xfrm>
            <a:off x="6469629" y="6329695"/>
            <a:ext cx="9364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Bench 6</a:t>
            </a:r>
          </a:p>
        </p:txBody>
      </p:sp>
    </p:spTree>
    <p:extLst>
      <p:ext uri="{BB962C8B-B14F-4D97-AF65-F5344CB8AC3E}">
        <p14:creationId xmlns:p14="http://schemas.microsoft.com/office/powerpoint/2010/main" val="142010107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2"/>
          <p:cNvSpPr txBox="1">
            <a:spLocks noChangeArrowheads="1"/>
          </p:cNvSpPr>
          <p:nvPr/>
        </p:nvSpPr>
        <p:spPr>
          <a:xfrm>
            <a:off x="0" y="304346"/>
            <a:ext cx="9143999" cy="1143000"/>
          </a:xfrm>
          <a:prstGeom prst="rect">
            <a:avLst/>
          </a:prstGeom>
        </p:spPr>
        <p:txBody>
          <a:bodyPr anchor="ctr"/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Arial"/>
                <a:ea typeface="+mj-ea"/>
                <a:cs typeface="+mj-cs"/>
              </a:defRPr>
            </a:lvl1pPr>
          </a:lstStyle>
          <a:p>
            <a:pPr>
              <a:defRPr/>
            </a:pPr>
            <a:r>
              <a:rPr lang="en-AU" dirty="0">
                <a:solidFill>
                  <a:srgbClr val="FF6600"/>
                </a:solidFill>
              </a:rPr>
              <a:t>Full factorial designs</a:t>
            </a:r>
            <a:endParaRPr lang="en-US" dirty="0">
              <a:solidFill>
                <a:srgbClr val="FF6600"/>
              </a:solidFill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02FB3159-B16B-D223-14D1-E2F1CAA8A7D8}"/>
              </a:ext>
            </a:extLst>
          </p:cNvPr>
          <p:cNvSpPr/>
          <p:nvPr/>
        </p:nvSpPr>
        <p:spPr>
          <a:xfrm>
            <a:off x="457200" y="2259287"/>
            <a:ext cx="8075240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b="0" dirty="0">
                <a:solidFill>
                  <a:srgbClr val="0070C0"/>
                </a:solidFill>
                <a:latin typeface="Monaco" pitchFamily="2" charset="77"/>
                <a:cs typeface="Calibri" panose="020F0502020204030204" pitchFamily="34" charset="0"/>
              </a:rPr>
              <a:t>&gt;</a:t>
            </a:r>
            <a:r>
              <a:rPr lang="en-US" sz="1400" b="0" dirty="0">
                <a:latin typeface="Monaco" pitchFamily="2" charset="77"/>
                <a:cs typeface="Calibri" panose="020F0502020204030204" pitchFamily="34" charset="0"/>
              </a:rPr>
              <a:t> </a:t>
            </a:r>
            <a:r>
              <a:rPr lang="en-US" sz="1400" b="0" dirty="0" err="1">
                <a:latin typeface="Monaco" pitchFamily="2" charset="77"/>
                <a:cs typeface="Calibri" panose="020F0502020204030204" pitchFamily="34" charset="0"/>
              </a:rPr>
              <a:t>factorial_lm</a:t>
            </a:r>
            <a:r>
              <a:rPr lang="en-US" sz="1400" b="0" dirty="0">
                <a:latin typeface="Monaco" pitchFamily="2" charset="77"/>
                <a:cs typeface="Calibri" panose="020F0502020204030204" pitchFamily="34" charset="0"/>
              </a:rPr>
              <a:t>&lt;-</a:t>
            </a:r>
            <a:r>
              <a:rPr lang="en-US" sz="1400" b="0" dirty="0" err="1">
                <a:latin typeface="Monaco" pitchFamily="2" charset="77"/>
                <a:cs typeface="Calibri" panose="020F0502020204030204" pitchFamily="34" charset="0"/>
              </a:rPr>
              <a:t>lm</a:t>
            </a:r>
            <a:r>
              <a:rPr lang="en-US" sz="1400" b="0" dirty="0">
                <a:latin typeface="Monaco" pitchFamily="2" charset="77"/>
                <a:cs typeface="Calibri" panose="020F0502020204030204" pitchFamily="34" charset="0"/>
              </a:rPr>
              <a:t>(</a:t>
            </a:r>
            <a:r>
              <a:rPr lang="en-US" sz="1400" b="0" dirty="0" err="1">
                <a:latin typeface="Monaco" pitchFamily="2" charset="77"/>
                <a:cs typeface="Calibri" panose="020F0502020204030204" pitchFamily="34" charset="0"/>
              </a:rPr>
              <a:t>plant_biomass</a:t>
            </a:r>
            <a:r>
              <a:rPr lang="en-US" sz="1400" b="0" dirty="0">
                <a:latin typeface="Monaco" pitchFamily="2" charset="77"/>
                <a:cs typeface="Calibri" panose="020F0502020204030204" pitchFamily="34" charset="0"/>
              </a:rPr>
              <a:t> ~ </a:t>
            </a:r>
            <a:r>
              <a:rPr lang="en-US" sz="1400" dirty="0" err="1">
                <a:latin typeface="Monaco" pitchFamily="2" charset="77"/>
                <a:cs typeface="Calibri" panose="020F0502020204030204" pitchFamily="34" charset="0"/>
              </a:rPr>
              <a:t>water_treat</a:t>
            </a:r>
            <a:r>
              <a:rPr lang="en-US" sz="1400" dirty="0">
                <a:latin typeface="Monaco" pitchFamily="2" charset="77"/>
                <a:cs typeface="Calibri" panose="020F0502020204030204" pitchFamily="34" charset="0"/>
              </a:rPr>
              <a:t> + </a:t>
            </a:r>
            <a:r>
              <a:rPr lang="en-US" sz="1400" dirty="0" err="1">
                <a:latin typeface="Monaco" pitchFamily="2" charset="77"/>
                <a:cs typeface="Calibri" panose="020F0502020204030204" pitchFamily="34" charset="0"/>
              </a:rPr>
              <a:t>nutrient_treat</a:t>
            </a:r>
            <a:r>
              <a:rPr lang="en-US" sz="1400" dirty="0">
                <a:latin typeface="Monaco" pitchFamily="2" charset="77"/>
                <a:cs typeface="Calibri" panose="020F0502020204030204" pitchFamily="34" charset="0"/>
              </a:rPr>
              <a:t> +</a:t>
            </a:r>
          </a:p>
          <a:p>
            <a:r>
              <a:rPr lang="en-US" sz="1400" dirty="0">
                <a:latin typeface="Monaco" pitchFamily="2" charset="77"/>
                <a:cs typeface="Calibri" panose="020F0502020204030204" pitchFamily="34" charset="0"/>
              </a:rPr>
              <a:t>		 </a:t>
            </a:r>
            <a:r>
              <a:rPr lang="en-US" sz="1400" dirty="0" err="1">
                <a:latin typeface="Monaco" pitchFamily="2" charset="77"/>
                <a:cs typeface="Calibri" panose="020F0502020204030204" pitchFamily="34" charset="0"/>
              </a:rPr>
              <a:t>water_treat</a:t>
            </a:r>
            <a:r>
              <a:rPr lang="en-US" sz="1400" dirty="0">
                <a:latin typeface="Monaco" pitchFamily="2" charset="77"/>
                <a:cs typeface="Calibri" panose="020F0502020204030204" pitchFamily="34" charset="0"/>
              </a:rPr>
              <a:t>: </a:t>
            </a:r>
            <a:r>
              <a:rPr lang="en-US" sz="1400" dirty="0" err="1">
                <a:latin typeface="Monaco" pitchFamily="2" charset="77"/>
                <a:cs typeface="Calibri" panose="020F0502020204030204" pitchFamily="34" charset="0"/>
              </a:rPr>
              <a:t>nutrient_treat</a:t>
            </a:r>
            <a:r>
              <a:rPr lang="en-US" sz="1400" b="0" dirty="0">
                <a:latin typeface="Monaco" pitchFamily="2" charset="77"/>
                <a:cs typeface="Calibri" panose="020F0502020204030204" pitchFamily="34" charset="0"/>
              </a:rPr>
              <a:t>, data = </a:t>
            </a:r>
            <a:r>
              <a:rPr lang="en-US" sz="1400" b="0" dirty="0" err="1">
                <a:latin typeface="Monaco" pitchFamily="2" charset="77"/>
                <a:cs typeface="Calibri" panose="020F0502020204030204" pitchFamily="34" charset="0"/>
              </a:rPr>
              <a:t>factorial_data</a:t>
            </a:r>
            <a:r>
              <a:rPr lang="en-US" sz="1400" b="0" dirty="0">
                <a:latin typeface="Monaco" pitchFamily="2" charset="77"/>
                <a:cs typeface="Calibri" panose="020F0502020204030204" pitchFamily="34" charset="0"/>
              </a:rPr>
              <a:t>)</a:t>
            </a:r>
          </a:p>
          <a:p>
            <a:endParaRPr lang="en-US" sz="1400" b="0" dirty="0">
              <a:latin typeface="Monaco" pitchFamily="2" charset="77"/>
              <a:cs typeface="Calibri" panose="020F05020202040302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D84408A-0BFA-E5DD-7999-18A06655D6DF}"/>
              </a:ext>
            </a:extLst>
          </p:cNvPr>
          <p:cNvSpPr txBox="1"/>
          <p:nvPr/>
        </p:nvSpPr>
        <p:spPr>
          <a:xfrm>
            <a:off x="457200" y="1622484"/>
            <a:ext cx="490358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accent5">
                    <a:lumMod val="75000"/>
                  </a:schemeClr>
                </a:solidFill>
              </a:rPr>
              <a:t>Incorrectly ignoring bench “structure”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96D21CD-9C29-B757-B4DF-F7BB9779736E}"/>
              </a:ext>
            </a:extLst>
          </p:cNvPr>
          <p:cNvSpPr/>
          <p:nvPr/>
        </p:nvSpPr>
        <p:spPr>
          <a:xfrm>
            <a:off x="457200" y="4215087"/>
            <a:ext cx="8075240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b="0" dirty="0">
                <a:solidFill>
                  <a:srgbClr val="0070C0"/>
                </a:solidFill>
                <a:latin typeface="Monaco" pitchFamily="2" charset="77"/>
                <a:cs typeface="Calibri" panose="020F0502020204030204" pitchFamily="34" charset="0"/>
              </a:rPr>
              <a:t>&gt;</a:t>
            </a:r>
            <a:r>
              <a:rPr lang="en-US" sz="1400" b="0" dirty="0">
                <a:latin typeface="Monaco" pitchFamily="2" charset="77"/>
                <a:cs typeface="Calibri" panose="020F0502020204030204" pitchFamily="34" charset="0"/>
              </a:rPr>
              <a:t> </a:t>
            </a:r>
            <a:r>
              <a:rPr lang="en-US" sz="1400" b="0" dirty="0" err="1">
                <a:latin typeface="Monaco" pitchFamily="2" charset="77"/>
                <a:cs typeface="Calibri" panose="020F0502020204030204" pitchFamily="34" charset="0"/>
              </a:rPr>
              <a:t>factorial_lmm</a:t>
            </a:r>
            <a:r>
              <a:rPr lang="en-US" sz="1400" b="0" dirty="0">
                <a:latin typeface="Monaco" pitchFamily="2" charset="77"/>
                <a:cs typeface="Calibri" panose="020F0502020204030204" pitchFamily="34" charset="0"/>
              </a:rPr>
              <a:t>&lt;-</a:t>
            </a:r>
            <a:r>
              <a:rPr lang="en-US" sz="1400" b="1" dirty="0" err="1">
                <a:solidFill>
                  <a:srgbClr val="00B0F0"/>
                </a:solidFill>
                <a:latin typeface="Monaco" pitchFamily="2" charset="77"/>
                <a:cs typeface="Calibri" panose="020F0502020204030204" pitchFamily="34" charset="0"/>
              </a:rPr>
              <a:t>lmer</a:t>
            </a:r>
            <a:r>
              <a:rPr lang="en-US" sz="1400" b="0" dirty="0">
                <a:latin typeface="Monaco" pitchFamily="2" charset="77"/>
                <a:cs typeface="Calibri" panose="020F0502020204030204" pitchFamily="34" charset="0"/>
              </a:rPr>
              <a:t>(</a:t>
            </a:r>
            <a:r>
              <a:rPr lang="en-US" sz="1400" b="0" dirty="0" err="1">
                <a:latin typeface="Monaco" pitchFamily="2" charset="77"/>
                <a:cs typeface="Calibri" panose="020F0502020204030204" pitchFamily="34" charset="0"/>
              </a:rPr>
              <a:t>plant_biomass</a:t>
            </a:r>
            <a:r>
              <a:rPr lang="en-US" sz="1400" b="0" dirty="0">
                <a:latin typeface="Monaco" pitchFamily="2" charset="77"/>
                <a:cs typeface="Calibri" panose="020F0502020204030204" pitchFamily="34" charset="0"/>
              </a:rPr>
              <a:t> ~ </a:t>
            </a:r>
            <a:r>
              <a:rPr lang="en-US" sz="1400" dirty="0" err="1">
                <a:latin typeface="Monaco" pitchFamily="2" charset="77"/>
                <a:cs typeface="Calibri" panose="020F0502020204030204" pitchFamily="34" charset="0"/>
              </a:rPr>
              <a:t>water_treat</a:t>
            </a:r>
            <a:r>
              <a:rPr lang="en-US" sz="1400" dirty="0">
                <a:latin typeface="Monaco" pitchFamily="2" charset="77"/>
                <a:cs typeface="Calibri" panose="020F0502020204030204" pitchFamily="34" charset="0"/>
              </a:rPr>
              <a:t> + </a:t>
            </a:r>
            <a:r>
              <a:rPr lang="en-US" sz="1400" dirty="0" err="1">
                <a:latin typeface="Monaco" pitchFamily="2" charset="77"/>
                <a:cs typeface="Calibri" panose="020F0502020204030204" pitchFamily="34" charset="0"/>
              </a:rPr>
              <a:t>nutrient_treat</a:t>
            </a:r>
            <a:r>
              <a:rPr lang="en-US" sz="1400" dirty="0">
                <a:latin typeface="Monaco" pitchFamily="2" charset="77"/>
                <a:cs typeface="Calibri" panose="020F0502020204030204" pitchFamily="34" charset="0"/>
              </a:rPr>
              <a:t> +</a:t>
            </a:r>
          </a:p>
          <a:p>
            <a:r>
              <a:rPr lang="en-US" sz="1400" dirty="0">
                <a:latin typeface="Monaco" pitchFamily="2" charset="77"/>
                <a:cs typeface="Calibri" panose="020F0502020204030204" pitchFamily="34" charset="0"/>
              </a:rPr>
              <a:t>		 </a:t>
            </a:r>
            <a:r>
              <a:rPr lang="en-US" sz="1400" dirty="0" err="1">
                <a:latin typeface="Monaco" pitchFamily="2" charset="77"/>
                <a:cs typeface="Calibri" panose="020F0502020204030204" pitchFamily="34" charset="0"/>
              </a:rPr>
              <a:t>water_treat</a:t>
            </a:r>
            <a:r>
              <a:rPr lang="en-US" sz="1400" dirty="0">
                <a:latin typeface="Monaco" pitchFamily="2" charset="77"/>
                <a:cs typeface="Calibri" panose="020F0502020204030204" pitchFamily="34" charset="0"/>
              </a:rPr>
              <a:t>: </a:t>
            </a:r>
            <a:r>
              <a:rPr lang="en-US" sz="1400" dirty="0" err="1">
                <a:latin typeface="Monaco" pitchFamily="2" charset="77"/>
                <a:cs typeface="Calibri" panose="020F0502020204030204" pitchFamily="34" charset="0"/>
              </a:rPr>
              <a:t>nutrient_treat</a:t>
            </a:r>
            <a:r>
              <a:rPr lang="en-US" sz="1400" dirty="0">
                <a:latin typeface="Monaco" pitchFamily="2" charset="77"/>
                <a:cs typeface="Calibri" panose="020F0502020204030204" pitchFamily="34" charset="0"/>
              </a:rPr>
              <a:t> </a:t>
            </a:r>
            <a:r>
              <a:rPr lang="en-US" sz="1400" b="1" dirty="0">
                <a:solidFill>
                  <a:srgbClr val="00B0F0"/>
                </a:solidFill>
                <a:latin typeface="Monaco" pitchFamily="2" charset="77"/>
                <a:cs typeface="Calibri" panose="020F0502020204030204" pitchFamily="34" charset="0"/>
              </a:rPr>
              <a:t>+ (1|bench)</a:t>
            </a:r>
            <a:r>
              <a:rPr lang="en-US" sz="1400" b="0" dirty="0">
                <a:latin typeface="Monaco" pitchFamily="2" charset="77"/>
                <a:cs typeface="Calibri" panose="020F0502020204030204" pitchFamily="34" charset="0"/>
              </a:rPr>
              <a:t>, data = 			</a:t>
            </a:r>
            <a:r>
              <a:rPr lang="en-US" sz="1400" b="0" dirty="0" err="1">
                <a:latin typeface="Monaco" pitchFamily="2" charset="77"/>
                <a:cs typeface="Calibri" panose="020F0502020204030204" pitchFamily="34" charset="0"/>
              </a:rPr>
              <a:t>factorial_data</a:t>
            </a:r>
            <a:r>
              <a:rPr lang="en-US" sz="1400" b="0" dirty="0">
                <a:latin typeface="Monaco" pitchFamily="2" charset="77"/>
                <a:cs typeface="Calibri" panose="020F0502020204030204" pitchFamily="34" charset="0"/>
              </a:rPr>
              <a:t>)</a:t>
            </a:r>
          </a:p>
          <a:p>
            <a:endParaRPr lang="en-US" sz="1400" b="0" dirty="0">
              <a:latin typeface="Monaco" pitchFamily="2" charset="77"/>
              <a:cs typeface="Calibri" panose="020F0502020204030204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3452C5F-07FA-D405-5080-4918379FA715}"/>
              </a:ext>
            </a:extLst>
          </p:cNvPr>
          <p:cNvSpPr txBox="1"/>
          <p:nvPr/>
        </p:nvSpPr>
        <p:spPr>
          <a:xfrm>
            <a:off x="457200" y="3578284"/>
            <a:ext cx="481157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accent5">
                    <a:lumMod val="75000"/>
                  </a:schemeClr>
                </a:solidFill>
              </a:rPr>
              <a:t>Correctly including bench “structure”</a:t>
            </a:r>
          </a:p>
        </p:txBody>
      </p:sp>
    </p:spTree>
    <p:extLst>
      <p:ext uri="{BB962C8B-B14F-4D97-AF65-F5344CB8AC3E}">
        <p14:creationId xmlns:p14="http://schemas.microsoft.com/office/powerpoint/2010/main" val="354301499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2"/>
          <p:cNvSpPr txBox="1">
            <a:spLocks noChangeArrowheads="1"/>
          </p:cNvSpPr>
          <p:nvPr/>
        </p:nvSpPr>
        <p:spPr>
          <a:xfrm>
            <a:off x="0" y="304346"/>
            <a:ext cx="9143999" cy="1143000"/>
          </a:xfrm>
          <a:prstGeom prst="rect">
            <a:avLst/>
          </a:prstGeom>
        </p:spPr>
        <p:txBody>
          <a:bodyPr anchor="ctr"/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Arial"/>
                <a:ea typeface="+mj-ea"/>
                <a:cs typeface="+mj-cs"/>
              </a:defRPr>
            </a:lvl1pPr>
          </a:lstStyle>
          <a:p>
            <a:pPr>
              <a:defRPr/>
            </a:pPr>
            <a:r>
              <a:rPr lang="en-AU" dirty="0">
                <a:solidFill>
                  <a:srgbClr val="FF6600"/>
                </a:solidFill>
              </a:rPr>
              <a:t>The </a:t>
            </a:r>
            <a:r>
              <a:rPr lang="en-AU" dirty="0" err="1">
                <a:solidFill>
                  <a:srgbClr val="FF6600"/>
                </a:solidFill>
              </a:rPr>
              <a:t>lm</a:t>
            </a:r>
            <a:r>
              <a:rPr lang="en-AU" dirty="0">
                <a:solidFill>
                  <a:srgbClr val="FF6600"/>
                </a:solidFill>
              </a:rPr>
              <a:t>() wrongly assumes this!</a:t>
            </a:r>
            <a:endParaRPr lang="en-US" dirty="0">
              <a:solidFill>
                <a:srgbClr val="FF6600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5EFA15A-82CC-B450-DCB8-22A2B61FA9C0}"/>
              </a:ext>
            </a:extLst>
          </p:cNvPr>
          <p:cNvSpPr/>
          <p:nvPr/>
        </p:nvSpPr>
        <p:spPr>
          <a:xfrm>
            <a:off x="1822260" y="1883222"/>
            <a:ext cx="5568491" cy="370114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4E3F979B-2D03-49B3-DAB1-2452EE6EE739}"/>
              </a:ext>
            </a:extLst>
          </p:cNvPr>
          <p:cNvSpPr/>
          <p:nvPr/>
        </p:nvSpPr>
        <p:spPr>
          <a:xfrm>
            <a:off x="2125015" y="2221167"/>
            <a:ext cx="246193" cy="246193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1D2AC8FB-57FA-05E5-B0CB-18BE66A40CD5}"/>
              </a:ext>
            </a:extLst>
          </p:cNvPr>
          <p:cNvSpPr/>
          <p:nvPr/>
        </p:nvSpPr>
        <p:spPr>
          <a:xfrm>
            <a:off x="2124777" y="2746357"/>
            <a:ext cx="246193" cy="24619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DE65DEBE-21BE-45AE-2C76-935AE23EF426}"/>
              </a:ext>
            </a:extLst>
          </p:cNvPr>
          <p:cNvSpPr/>
          <p:nvPr/>
        </p:nvSpPr>
        <p:spPr>
          <a:xfrm>
            <a:off x="2124776" y="3345713"/>
            <a:ext cx="246193" cy="246193"/>
          </a:xfrm>
          <a:prstGeom prst="ellipse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28DAA0C0-A437-633B-040D-B833B078DEB5}"/>
              </a:ext>
            </a:extLst>
          </p:cNvPr>
          <p:cNvSpPr/>
          <p:nvPr/>
        </p:nvSpPr>
        <p:spPr>
          <a:xfrm>
            <a:off x="2750551" y="2221167"/>
            <a:ext cx="246193" cy="246193"/>
          </a:xfrm>
          <a:prstGeom prst="ellipse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18E6DE87-CF2F-C568-ABB8-F0EB4CBAC5C2}"/>
              </a:ext>
            </a:extLst>
          </p:cNvPr>
          <p:cNvSpPr/>
          <p:nvPr/>
        </p:nvSpPr>
        <p:spPr>
          <a:xfrm>
            <a:off x="2750313" y="2746357"/>
            <a:ext cx="246193" cy="246193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CC6DC877-B51A-509B-4D91-EB8FD2B42554}"/>
              </a:ext>
            </a:extLst>
          </p:cNvPr>
          <p:cNvSpPr/>
          <p:nvPr/>
        </p:nvSpPr>
        <p:spPr>
          <a:xfrm>
            <a:off x="2750312" y="3345713"/>
            <a:ext cx="246193" cy="246193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94577970-E58E-4183-C32B-480DF9B7F0CB}"/>
              </a:ext>
            </a:extLst>
          </p:cNvPr>
          <p:cNvSpPr/>
          <p:nvPr/>
        </p:nvSpPr>
        <p:spPr>
          <a:xfrm>
            <a:off x="3344349" y="2221167"/>
            <a:ext cx="246193" cy="246193"/>
          </a:xfrm>
          <a:prstGeom prst="ellipse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78C69A4F-6F54-0302-70ED-8EB92EA5347D}"/>
              </a:ext>
            </a:extLst>
          </p:cNvPr>
          <p:cNvSpPr/>
          <p:nvPr/>
        </p:nvSpPr>
        <p:spPr>
          <a:xfrm>
            <a:off x="3344111" y="2746357"/>
            <a:ext cx="246193" cy="24619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1A04F23E-C529-172E-4417-8F18DDA332D6}"/>
              </a:ext>
            </a:extLst>
          </p:cNvPr>
          <p:cNvSpPr/>
          <p:nvPr/>
        </p:nvSpPr>
        <p:spPr>
          <a:xfrm>
            <a:off x="3344110" y="3345713"/>
            <a:ext cx="246193" cy="246193"/>
          </a:xfrm>
          <a:prstGeom prst="ellipse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4911DBFA-F9F5-5D1B-78D7-20F9B18ED6CF}"/>
              </a:ext>
            </a:extLst>
          </p:cNvPr>
          <p:cNvSpPr/>
          <p:nvPr/>
        </p:nvSpPr>
        <p:spPr>
          <a:xfrm>
            <a:off x="3879185" y="2207113"/>
            <a:ext cx="246193" cy="246193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9D6110F3-9FD1-2EE9-63E0-A12FFD5C92CB}"/>
              </a:ext>
            </a:extLst>
          </p:cNvPr>
          <p:cNvSpPr/>
          <p:nvPr/>
        </p:nvSpPr>
        <p:spPr>
          <a:xfrm>
            <a:off x="3878947" y="2732303"/>
            <a:ext cx="246193" cy="246193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Oval 31">
            <a:extLst>
              <a:ext uri="{FF2B5EF4-FFF2-40B4-BE49-F238E27FC236}">
                <a16:creationId xmlns:a16="http://schemas.microsoft.com/office/drawing/2014/main" id="{97CA2B71-9576-DDDD-6695-63D79778C886}"/>
              </a:ext>
            </a:extLst>
          </p:cNvPr>
          <p:cNvSpPr/>
          <p:nvPr/>
        </p:nvSpPr>
        <p:spPr>
          <a:xfrm>
            <a:off x="3878946" y="3331659"/>
            <a:ext cx="246193" cy="246193"/>
          </a:xfrm>
          <a:prstGeom prst="ellipse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7751A2E6-9FBA-2765-2FF3-830888284299}"/>
              </a:ext>
            </a:extLst>
          </p:cNvPr>
          <p:cNvSpPr/>
          <p:nvPr/>
        </p:nvSpPr>
        <p:spPr>
          <a:xfrm>
            <a:off x="4504721" y="2207113"/>
            <a:ext cx="246193" cy="24619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43CE6F6F-2E09-EE62-77E4-E4121E198657}"/>
              </a:ext>
            </a:extLst>
          </p:cNvPr>
          <p:cNvSpPr/>
          <p:nvPr/>
        </p:nvSpPr>
        <p:spPr>
          <a:xfrm>
            <a:off x="4504483" y="2732303"/>
            <a:ext cx="246193" cy="246193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1FA2584D-0DBD-8080-2152-69A2D12F83E7}"/>
              </a:ext>
            </a:extLst>
          </p:cNvPr>
          <p:cNvSpPr/>
          <p:nvPr/>
        </p:nvSpPr>
        <p:spPr>
          <a:xfrm>
            <a:off x="4504482" y="3331659"/>
            <a:ext cx="246193" cy="24619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Oval 35">
            <a:extLst>
              <a:ext uri="{FF2B5EF4-FFF2-40B4-BE49-F238E27FC236}">
                <a16:creationId xmlns:a16="http://schemas.microsoft.com/office/drawing/2014/main" id="{54BFB003-F24A-A2B0-7B13-03C4934D187A}"/>
              </a:ext>
            </a:extLst>
          </p:cNvPr>
          <p:cNvSpPr/>
          <p:nvPr/>
        </p:nvSpPr>
        <p:spPr>
          <a:xfrm>
            <a:off x="5098519" y="2207113"/>
            <a:ext cx="246193" cy="246193"/>
          </a:xfrm>
          <a:prstGeom prst="ellipse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Oval 36">
            <a:extLst>
              <a:ext uri="{FF2B5EF4-FFF2-40B4-BE49-F238E27FC236}">
                <a16:creationId xmlns:a16="http://schemas.microsoft.com/office/drawing/2014/main" id="{ECBF4558-8B19-29D8-5A64-D92D394A4359}"/>
              </a:ext>
            </a:extLst>
          </p:cNvPr>
          <p:cNvSpPr/>
          <p:nvPr/>
        </p:nvSpPr>
        <p:spPr>
          <a:xfrm>
            <a:off x="5098281" y="2732303"/>
            <a:ext cx="246193" cy="246193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Oval 37">
            <a:extLst>
              <a:ext uri="{FF2B5EF4-FFF2-40B4-BE49-F238E27FC236}">
                <a16:creationId xmlns:a16="http://schemas.microsoft.com/office/drawing/2014/main" id="{0D461D04-5C76-2531-5929-A59A07DB9A3C}"/>
              </a:ext>
            </a:extLst>
          </p:cNvPr>
          <p:cNvSpPr/>
          <p:nvPr/>
        </p:nvSpPr>
        <p:spPr>
          <a:xfrm>
            <a:off x="5098280" y="3331659"/>
            <a:ext cx="246193" cy="24619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Oval 38">
            <a:extLst>
              <a:ext uri="{FF2B5EF4-FFF2-40B4-BE49-F238E27FC236}">
                <a16:creationId xmlns:a16="http://schemas.microsoft.com/office/drawing/2014/main" id="{7C1AA0D5-2D6F-2C0D-3A83-D192AB4607B9}"/>
              </a:ext>
            </a:extLst>
          </p:cNvPr>
          <p:cNvSpPr/>
          <p:nvPr/>
        </p:nvSpPr>
        <p:spPr>
          <a:xfrm>
            <a:off x="5626094" y="2200253"/>
            <a:ext cx="246193" cy="246193"/>
          </a:xfrm>
          <a:prstGeom prst="ellipse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Oval 39">
            <a:extLst>
              <a:ext uri="{FF2B5EF4-FFF2-40B4-BE49-F238E27FC236}">
                <a16:creationId xmlns:a16="http://schemas.microsoft.com/office/drawing/2014/main" id="{659CACC2-F0F0-8782-01E1-F37289D66B82}"/>
              </a:ext>
            </a:extLst>
          </p:cNvPr>
          <p:cNvSpPr/>
          <p:nvPr/>
        </p:nvSpPr>
        <p:spPr>
          <a:xfrm>
            <a:off x="5625856" y="2725443"/>
            <a:ext cx="246193" cy="24619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Oval 40">
            <a:extLst>
              <a:ext uri="{FF2B5EF4-FFF2-40B4-BE49-F238E27FC236}">
                <a16:creationId xmlns:a16="http://schemas.microsoft.com/office/drawing/2014/main" id="{9C25F135-2606-BC0B-37D7-5D7DECC8240F}"/>
              </a:ext>
            </a:extLst>
          </p:cNvPr>
          <p:cNvSpPr/>
          <p:nvPr/>
        </p:nvSpPr>
        <p:spPr>
          <a:xfrm>
            <a:off x="5625855" y="3324799"/>
            <a:ext cx="246193" cy="246193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Oval 41">
            <a:extLst>
              <a:ext uri="{FF2B5EF4-FFF2-40B4-BE49-F238E27FC236}">
                <a16:creationId xmlns:a16="http://schemas.microsoft.com/office/drawing/2014/main" id="{6F8514D9-104C-53EE-7C64-DCBCE251E753}"/>
              </a:ext>
            </a:extLst>
          </p:cNvPr>
          <p:cNvSpPr/>
          <p:nvPr/>
        </p:nvSpPr>
        <p:spPr>
          <a:xfrm>
            <a:off x="6251630" y="2200253"/>
            <a:ext cx="246193" cy="246193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Oval 42">
            <a:extLst>
              <a:ext uri="{FF2B5EF4-FFF2-40B4-BE49-F238E27FC236}">
                <a16:creationId xmlns:a16="http://schemas.microsoft.com/office/drawing/2014/main" id="{66EAA1AF-BEB1-AFC0-7613-D5EED5429FFB}"/>
              </a:ext>
            </a:extLst>
          </p:cNvPr>
          <p:cNvSpPr/>
          <p:nvPr/>
        </p:nvSpPr>
        <p:spPr>
          <a:xfrm>
            <a:off x="6251392" y="2725443"/>
            <a:ext cx="246193" cy="246193"/>
          </a:xfrm>
          <a:prstGeom prst="ellipse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Oval 43">
            <a:extLst>
              <a:ext uri="{FF2B5EF4-FFF2-40B4-BE49-F238E27FC236}">
                <a16:creationId xmlns:a16="http://schemas.microsoft.com/office/drawing/2014/main" id="{60987BD1-3C86-D512-3E46-29B7EFDDEC9D}"/>
              </a:ext>
            </a:extLst>
          </p:cNvPr>
          <p:cNvSpPr/>
          <p:nvPr/>
        </p:nvSpPr>
        <p:spPr>
          <a:xfrm>
            <a:off x="6251391" y="3324799"/>
            <a:ext cx="246193" cy="246193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Oval 44">
            <a:extLst>
              <a:ext uri="{FF2B5EF4-FFF2-40B4-BE49-F238E27FC236}">
                <a16:creationId xmlns:a16="http://schemas.microsoft.com/office/drawing/2014/main" id="{1175AEA8-6FB7-5865-7AA6-D0F2A636B67A}"/>
              </a:ext>
            </a:extLst>
          </p:cNvPr>
          <p:cNvSpPr/>
          <p:nvPr/>
        </p:nvSpPr>
        <p:spPr>
          <a:xfrm>
            <a:off x="6845428" y="2200253"/>
            <a:ext cx="246193" cy="24619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Oval 45">
            <a:extLst>
              <a:ext uri="{FF2B5EF4-FFF2-40B4-BE49-F238E27FC236}">
                <a16:creationId xmlns:a16="http://schemas.microsoft.com/office/drawing/2014/main" id="{5124B22F-8079-D69B-E6D0-6EE9F1E79D1D}"/>
              </a:ext>
            </a:extLst>
          </p:cNvPr>
          <p:cNvSpPr/>
          <p:nvPr/>
        </p:nvSpPr>
        <p:spPr>
          <a:xfrm>
            <a:off x="6845190" y="2725443"/>
            <a:ext cx="246193" cy="24619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Oval 46">
            <a:extLst>
              <a:ext uri="{FF2B5EF4-FFF2-40B4-BE49-F238E27FC236}">
                <a16:creationId xmlns:a16="http://schemas.microsoft.com/office/drawing/2014/main" id="{0CB0ACC7-0F41-698F-B49B-07FCE1254160}"/>
              </a:ext>
            </a:extLst>
          </p:cNvPr>
          <p:cNvSpPr/>
          <p:nvPr/>
        </p:nvSpPr>
        <p:spPr>
          <a:xfrm>
            <a:off x="6845189" y="3324799"/>
            <a:ext cx="246193" cy="246193"/>
          </a:xfrm>
          <a:prstGeom prst="ellipse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Oval 47">
            <a:extLst>
              <a:ext uri="{FF2B5EF4-FFF2-40B4-BE49-F238E27FC236}">
                <a16:creationId xmlns:a16="http://schemas.microsoft.com/office/drawing/2014/main" id="{2B00691C-AD18-AF97-350B-00668D412347}"/>
              </a:ext>
            </a:extLst>
          </p:cNvPr>
          <p:cNvSpPr/>
          <p:nvPr/>
        </p:nvSpPr>
        <p:spPr>
          <a:xfrm>
            <a:off x="2124776" y="3901743"/>
            <a:ext cx="246193" cy="24619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Oval 48">
            <a:extLst>
              <a:ext uri="{FF2B5EF4-FFF2-40B4-BE49-F238E27FC236}">
                <a16:creationId xmlns:a16="http://schemas.microsoft.com/office/drawing/2014/main" id="{512157DF-09CE-B262-6036-9EC6F8C43909}"/>
              </a:ext>
            </a:extLst>
          </p:cNvPr>
          <p:cNvSpPr/>
          <p:nvPr/>
        </p:nvSpPr>
        <p:spPr>
          <a:xfrm>
            <a:off x="2124538" y="4426933"/>
            <a:ext cx="246193" cy="24619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Oval 49">
            <a:extLst>
              <a:ext uri="{FF2B5EF4-FFF2-40B4-BE49-F238E27FC236}">
                <a16:creationId xmlns:a16="http://schemas.microsoft.com/office/drawing/2014/main" id="{0F67C2D2-E2E3-9B60-34E3-FE40540B0044}"/>
              </a:ext>
            </a:extLst>
          </p:cNvPr>
          <p:cNvSpPr/>
          <p:nvPr/>
        </p:nvSpPr>
        <p:spPr>
          <a:xfrm>
            <a:off x="2124537" y="5026289"/>
            <a:ext cx="246193" cy="246193"/>
          </a:xfrm>
          <a:prstGeom prst="ellipse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Oval 50">
            <a:extLst>
              <a:ext uri="{FF2B5EF4-FFF2-40B4-BE49-F238E27FC236}">
                <a16:creationId xmlns:a16="http://schemas.microsoft.com/office/drawing/2014/main" id="{2E203DFF-B850-4211-70E2-1948BA828D70}"/>
              </a:ext>
            </a:extLst>
          </p:cNvPr>
          <p:cNvSpPr/>
          <p:nvPr/>
        </p:nvSpPr>
        <p:spPr>
          <a:xfrm>
            <a:off x="2750312" y="3901743"/>
            <a:ext cx="246193" cy="246193"/>
          </a:xfrm>
          <a:prstGeom prst="ellipse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Oval 51">
            <a:extLst>
              <a:ext uri="{FF2B5EF4-FFF2-40B4-BE49-F238E27FC236}">
                <a16:creationId xmlns:a16="http://schemas.microsoft.com/office/drawing/2014/main" id="{499E3CA2-8ED4-4332-CA6D-912C0A676F54}"/>
              </a:ext>
            </a:extLst>
          </p:cNvPr>
          <p:cNvSpPr/>
          <p:nvPr/>
        </p:nvSpPr>
        <p:spPr>
          <a:xfrm>
            <a:off x="2750074" y="4426933"/>
            <a:ext cx="246193" cy="246193"/>
          </a:xfrm>
          <a:prstGeom prst="ellipse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Oval 52">
            <a:extLst>
              <a:ext uri="{FF2B5EF4-FFF2-40B4-BE49-F238E27FC236}">
                <a16:creationId xmlns:a16="http://schemas.microsoft.com/office/drawing/2014/main" id="{DFDC89DC-6C24-99F6-A418-D31B0E856078}"/>
              </a:ext>
            </a:extLst>
          </p:cNvPr>
          <p:cNvSpPr/>
          <p:nvPr/>
        </p:nvSpPr>
        <p:spPr>
          <a:xfrm>
            <a:off x="2750073" y="5026289"/>
            <a:ext cx="246193" cy="246193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Oval 53">
            <a:extLst>
              <a:ext uri="{FF2B5EF4-FFF2-40B4-BE49-F238E27FC236}">
                <a16:creationId xmlns:a16="http://schemas.microsoft.com/office/drawing/2014/main" id="{EFEDD664-B006-4C65-EB12-4CFB03EB82A6}"/>
              </a:ext>
            </a:extLst>
          </p:cNvPr>
          <p:cNvSpPr/>
          <p:nvPr/>
        </p:nvSpPr>
        <p:spPr>
          <a:xfrm>
            <a:off x="3344110" y="3901743"/>
            <a:ext cx="246193" cy="246193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Oval 54">
            <a:extLst>
              <a:ext uri="{FF2B5EF4-FFF2-40B4-BE49-F238E27FC236}">
                <a16:creationId xmlns:a16="http://schemas.microsoft.com/office/drawing/2014/main" id="{BE110F43-BDB9-9D7E-7AC5-9435100CAE10}"/>
              </a:ext>
            </a:extLst>
          </p:cNvPr>
          <p:cNvSpPr/>
          <p:nvPr/>
        </p:nvSpPr>
        <p:spPr>
          <a:xfrm>
            <a:off x="3343872" y="4426933"/>
            <a:ext cx="246193" cy="24619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Oval 55">
            <a:extLst>
              <a:ext uri="{FF2B5EF4-FFF2-40B4-BE49-F238E27FC236}">
                <a16:creationId xmlns:a16="http://schemas.microsoft.com/office/drawing/2014/main" id="{440EB292-66BB-379C-662C-EEB40308D3ED}"/>
              </a:ext>
            </a:extLst>
          </p:cNvPr>
          <p:cNvSpPr/>
          <p:nvPr/>
        </p:nvSpPr>
        <p:spPr>
          <a:xfrm>
            <a:off x="3343871" y="5026289"/>
            <a:ext cx="246193" cy="246193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" name="Oval 65">
            <a:extLst>
              <a:ext uri="{FF2B5EF4-FFF2-40B4-BE49-F238E27FC236}">
                <a16:creationId xmlns:a16="http://schemas.microsoft.com/office/drawing/2014/main" id="{AADBABC9-F3DA-B7A5-356C-C9182CEED78A}"/>
              </a:ext>
            </a:extLst>
          </p:cNvPr>
          <p:cNvSpPr/>
          <p:nvPr/>
        </p:nvSpPr>
        <p:spPr>
          <a:xfrm>
            <a:off x="3878946" y="3901743"/>
            <a:ext cx="246193" cy="24619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7" name="Oval 66">
            <a:extLst>
              <a:ext uri="{FF2B5EF4-FFF2-40B4-BE49-F238E27FC236}">
                <a16:creationId xmlns:a16="http://schemas.microsoft.com/office/drawing/2014/main" id="{DC3E9936-6652-E4D3-695F-C6BC42CFA380}"/>
              </a:ext>
            </a:extLst>
          </p:cNvPr>
          <p:cNvSpPr/>
          <p:nvPr/>
        </p:nvSpPr>
        <p:spPr>
          <a:xfrm>
            <a:off x="3878708" y="4426933"/>
            <a:ext cx="246193" cy="24619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8" name="Oval 67">
            <a:extLst>
              <a:ext uri="{FF2B5EF4-FFF2-40B4-BE49-F238E27FC236}">
                <a16:creationId xmlns:a16="http://schemas.microsoft.com/office/drawing/2014/main" id="{B16357E0-A3DB-D869-0892-3841CD4C46D7}"/>
              </a:ext>
            </a:extLst>
          </p:cNvPr>
          <p:cNvSpPr/>
          <p:nvPr/>
        </p:nvSpPr>
        <p:spPr>
          <a:xfrm>
            <a:off x="3878707" y="5026289"/>
            <a:ext cx="246193" cy="246193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9" name="Oval 68">
            <a:extLst>
              <a:ext uri="{FF2B5EF4-FFF2-40B4-BE49-F238E27FC236}">
                <a16:creationId xmlns:a16="http://schemas.microsoft.com/office/drawing/2014/main" id="{47FC0CE0-3223-06ED-EDC9-59884EC92E42}"/>
              </a:ext>
            </a:extLst>
          </p:cNvPr>
          <p:cNvSpPr/>
          <p:nvPr/>
        </p:nvSpPr>
        <p:spPr>
          <a:xfrm>
            <a:off x="4504482" y="3901743"/>
            <a:ext cx="246193" cy="246193"/>
          </a:xfrm>
          <a:prstGeom prst="ellipse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0" name="Oval 69">
            <a:extLst>
              <a:ext uri="{FF2B5EF4-FFF2-40B4-BE49-F238E27FC236}">
                <a16:creationId xmlns:a16="http://schemas.microsoft.com/office/drawing/2014/main" id="{21DFBC09-EA42-E1E8-664A-ED40058EF5F5}"/>
              </a:ext>
            </a:extLst>
          </p:cNvPr>
          <p:cNvSpPr/>
          <p:nvPr/>
        </p:nvSpPr>
        <p:spPr>
          <a:xfrm>
            <a:off x="4504244" y="4426933"/>
            <a:ext cx="246193" cy="246193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1" name="Oval 70">
            <a:extLst>
              <a:ext uri="{FF2B5EF4-FFF2-40B4-BE49-F238E27FC236}">
                <a16:creationId xmlns:a16="http://schemas.microsoft.com/office/drawing/2014/main" id="{C68CD8CA-E9F3-E2BD-77AD-C1F64C73019C}"/>
              </a:ext>
            </a:extLst>
          </p:cNvPr>
          <p:cNvSpPr/>
          <p:nvPr/>
        </p:nvSpPr>
        <p:spPr>
          <a:xfrm>
            <a:off x="4504243" y="5026289"/>
            <a:ext cx="246193" cy="24619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2" name="Oval 71">
            <a:extLst>
              <a:ext uri="{FF2B5EF4-FFF2-40B4-BE49-F238E27FC236}">
                <a16:creationId xmlns:a16="http://schemas.microsoft.com/office/drawing/2014/main" id="{96551C03-C3B2-8D56-AF6D-8DBB3CF1998C}"/>
              </a:ext>
            </a:extLst>
          </p:cNvPr>
          <p:cNvSpPr/>
          <p:nvPr/>
        </p:nvSpPr>
        <p:spPr>
          <a:xfrm>
            <a:off x="5098280" y="3901743"/>
            <a:ext cx="246193" cy="246193"/>
          </a:xfrm>
          <a:prstGeom prst="ellipse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Oval 72">
            <a:extLst>
              <a:ext uri="{FF2B5EF4-FFF2-40B4-BE49-F238E27FC236}">
                <a16:creationId xmlns:a16="http://schemas.microsoft.com/office/drawing/2014/main" id="{1BA6CEFF-3FE0-3474-08C3-C5C3066221A5}"/>
              </a:ext>
            </a:extLst>
          </p:cNvPr>
          <p:cNvSpPr/>
          <p:nvPr/>
        </p:nvSpPr>
        <p:spPr>
          <a:xfrm>
            <a:off x="5098042" y="4426933"/>
            <a:ext cx="246193" cy="24619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4" name="Oval 73">
            <a:extLst>
              <a:ext uri="{FF2B5EF4-FFF2-40B4-BE49-F238E27FC236}">
                <a16:creationId xmlns:a16="http://schemas.microsoft.com/office/drawing/2014/main" id="{E8461867-E045-580C-1792-D3174DF84F91}"/>
              </a:ext>
            </a:extLst>
          </p:cNvPr>
          <p:cNvSpPr/>
          <p:nvPr/>
        </p:nvSpPr>
        <p:spPr>
          <a:xfrm>
            <a:off x="5098041" y="5026289"/>
            <a:ext cx="246193" cy="246193"/>
          </a:xfrm>
          <a:prstGeom prst="ellipse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5" name="Oval 74">
            <a:extLst>
              <a:ext uri="{FF2B5EF4-FFF2-40B4-BE49-F238E27FC236}">
                <a16:creationId xmlns:a16="http://schemas.microsoft.com/office/drawing/2014/main" id="{5B1A1710-5EC6-A05F-C1D2-93DD35885EA2}"/>
              </a:ext>
            </a:extLst>
          </p:cNvPr>
          <p:cNvSpPr/>
          <p:nvPr/>
        </p:nvSpPr>
        <p:spPr>
          <a:xfrm>
            <a:off x="5625855" y="3901743"/>
            <a:ext cx="246193" cy="246193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6" name="Oval 75">
            <a:extLst>
              <a:ext uri="{FF2B5EF4-FFF2-40B4-BE49-F238E27FC236}">
                <a16:creationId xmlns:a16="http://schemas.microsoft.com/office/drawing/2014/main" id="{375AFEBE-5874-6ECB-15D1-CAC912EAF4A2}"/>
              </a:ext>
            </a:extLst>
          </p:cNvPr>
          <p:cNvSpPr/>
          <p:nvPr/>
        </p:nvSpPr>
        <p:spPr>
          <a:xfrm>
            <a:off x="5625617" y="4426933"/>
            <a:ext cx="246193" cy="24619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7" name="Oval 76">
            <a:extLst>
              <a:ext uri="{FF2B5EF4-FFF2-40B4-BE49-F238E27FC236}">
                <a16:creationId xmlns:a16="http://schemas.microsoft.com/office/drawing/2014/main" id="{9299443E-0C87-B385-5598-2D9DF19333EA}"/>
              </a:ext>
            </a:extLst>
          </p:cNvPr>
          <p:cNvSpPr/>
          <p:nvPr/>
        </p:nvSpPr>
        <p:spPr>
          <a:xfrm>
            <a:off x="5625616" y="5026289"/>
            <a:ext cx="246193" cy="24619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8" name="Oval 77">
            <a:extLst>
              <a:ext uri="{FF2B5EF4-FFF2-40B4-BE49-F238E27FC236}">
                <a16:creationId xmlns:a16="http://schemas.microsoft.com/office/drawing/2014/main" id="{155F7E8F-3D14-E1CB-AFD9-1C0386D8DFA0}"/>
              </a:ext>
            </a:extLst>
          </p:cNvPr>
          <p:cNvSpPr/>
          <p:nvPr/>
        </p:nvSpPr>
        <p:spPr>
          <a:xfrm>
            <a:off x="6251391" y="3901743"/>
            <a:ext cx="246193" cy="246193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9" name="Oval 78">
            <a:extLst>
              <a:ext uri="{FF2B5EF4-FFF2-40B4-BE49-F238E27FC236}">
                <a16:creationId xmlns:a16="http://schemas.microsoft.com/office/drawing/2014/main" id="{56D21D44-BB4F-7ED7-6ACD-318F68DB5B02}"/>
              </a:ext>
            </a:extLst>
          </p:cNvPr>
          <p:cNvSpPr/>
          <p:nvPr/>
        </p:nvSpPr>
        <p:spPr>
          <a:xfrm>
            <a:off x="6251153" y="4426933"/>
            <a:ext cx="246193" cy="246193"/>
          </a:xfrm>
          <a:prstGeom prst="ellipse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0" name="Oval 79">
            <a:extLst>
              <a:ext uri="{FF2B5EF4-FFF2-40B4-BE49-F238E27FC236}">
                <a16:creationId xmlns:a16="http://schemas.microsoft.com/office/drawing/2014/main" id="{087BD085-713E-B46D-507D-4B37B08D526C}"/>
              </a:ext>
            </a:extLst>
          </p:cNvPr>
          <p:cNvSpPr/>
          <p:nvPr/>
        </p:nvSpPr>
        <p:spPr>
          <a:xfrm>
            <a:off x="6251152" y="5026289"/>
            <a:ext cx="246193" cy="246193"/>
          </a:xfrm>
          <a:prstGeom prst="ellipse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1" name="Oval 80">
            <a:extLst>
              <a:ext uri="{FF2B5EF4-FFF2-40B4-BE49-F238E27FC236}">
                <a16:creationId xmlns:a16="http://schemas.microsoft.com/office/drawing/2014/main" id="{3CC9B8BE-B205-CB80-60CE-66796309F25D}"/>
              </a:ext>
            </a:extLst>
          </p:cNvPr>
          <p:cNvSpPr/>
          <p:nvPr/>
        </p:nvSpPr>
        <p:spPr>
          <a:xfrm>
            <a:off x="6845189" y="3901743"/>
            <a:ext cx="246193" cy="246193"/>
          </a:xfrm>
          <a:prstGeom prst="ellipse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" name="Oval 81">
            <a:extLst>
              <a:ext uri="{FF2B5EF4-FFF2-40B4-BE49-F238E27FC236}">
                <a16:creationId xmlns:a16="http://schemas.microsoft.com/office/drawing/2014/main" id="{38DEB426-1467-B467-CA43-E4ADDE2A1D54}"/>
              </a:ext>
            </a:extLst>
          </p:cNvPr>
          <p:cNvSpPr/>
          <p:nvPr/>
        </p:nvSpPr>
        <p:spPr>
          <a:xfrm>
            <a:off x="6844951" y="4426933"/>
            <a:ext cx="246193" cy="246193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3" name="Oval 82">
            <a:extLst>
              <a:ext uri="{FF2B5EF4-FFF2-40B4-BE49-F238E27FC236}">
                <a16:creationId xmlns:a16="http://schemas.microsoft.com/office/drawing/2014/main" id="{26CEF798-0D60-1C06-93DD-E859DA8945EF}"/>
              </a:ext>
            </a:extLst>
          </p:cNvPr>
          <p:cNvSpPr/>
          <p:nvPr/>
        </p:nvSpPr>
        <p:spPr>
          <a:xfrm>
            <a:off x="6844950" y="5026289"/>
            <a:ext cx="246193" cy="24619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575429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2"/>
          <p:cNvSpPr txBox="1">
            <a:spLocks noChangeArrowheads="1"/>
          </p:cNvSpPr>
          <p:nvPr/>
        </p:nvSpPr>
        <p:spPr>
          <a:xfrm>
            <a:off x="0" y="53975"/>
            <a:ext cx="9143999" cy="1143000"/>
          </a:xfrm>
          <a:prstGeom prst="rect">
            <a:avLst/>
          </a:prstGeom>
        </p:spPr>
        <p:txBody>
          <a:bodyPr anchor="ctr"/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Arial"/>
                <a:ea typeface="+mj-ea"/>
                <a:cs typeface="+mj-cs"/>
              </a:defRPr>
            </a:lvl1pPr>
          </a:lstStyle>
          <a:p>
            <a:pPr>
              <a:defRPr/>
            </a:pPr>
            <a:r>
              <a:rPr lang="en-AU" dirty="0">
                <a:solidFill>
                  <a:srgbClr val="FF6600"/>
                </a:solidFill>
              </a:rPr>
              <a:t>Replication</a:t>
            </a:r>
            <a:endParaRPr lang="en-US" dirty="0">
              <a:solidFill>
                <a:srgbClr val="FF6600"/>
              </a:solidFill>
            </a:endParaRPr>
          </a:p>
        </p:txBody>
      </p:sp>
      <p:sp>
        <p:nvSpPr>
          <p:cNvPr id="17" name="Rectangle 4"/>
          <p:cNvSpPr>
            <a:spLocks noChangeArrowheads="1"/>
          </p:cNvSpPr>
          <p:nvPr/>
        </p:nvSpPr>
        <p:spPr bwMode="auto">
          <a:xfrm>
            <a:off x="457200" y="1219199"/>
            <a:ext cx="8267700" cy="5023853"/>
          </a:xfrm>
          <a:prstGeom prst="rect">
            <a:avLst/>
          </a:prstGeom>
          <a:noFill/>
          <a:ln>
            <a:noFill/>
          </a:ln>
          <a:effectLst>
            <a:outerShdw blurRad="63500" dist="113592" dir="1593903" algn="ctr" rotWithShape="0">
              <a:schemeClr val="bg1">
                <a:alpha val="74998"/>
              </a:schemeClr>
            </a:outerShdw>
          </a:effectLst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marL="342900" indent="-342900">
              <a:spcBef>
                <a:spcPct val="50000"/>
              </a:spcBef>
              <a:buFontTx/>
              <a:buChar char="•"/>
              <a:defRPr/>
            </a:pPr>
            <a:r>
              <a:rPr lang="en-US" sz="3600" dirty="0">
                <a:solidFill>
                  <a:schemeClr val="accent5">
                    <a:lumMod val="50000"/>
                  </a:schemeClr>
                </a:solidFill>
              </a:rPr>
              <a:t>The inclusion of </a:t>
            </a:r>
            <a:r>
              <a:rPr lang="en-US" sz="3600" b="1" u="sng" dirty="0">
                <a:solidFill>
                  <a:schemeClr val="accent5">
                    <a:lumMod val="50000"/>
                  </a:schemeClr>
                </a:solidFill>
              </a:rPr>
              <a:t>many units</a:t>
            </a:r>
            <a:r>
              <a:rPr lang="en-US" sz="3600" b="1" dirty="0">
                <a:solidFill>
                  <a:schemeClr val="accent5">
                    <a:lumMod val="50000"/>
                  </a:schemeClr>
                </a:solidFill>
              </a:rPr>
              <a:t> </a:t>
            </a:r>
            <a:r>
              <a:rPr lang="en-US" sz="3600" dirty="0">
                <a:solidFill>
                  <a:schemeClr val="accent5">
                    <a:lumMod val="50000"/>
                  </a:schemeClr>
                </a:solidFill>
              </a:rPr>
              <a:t>(e.g. tigers, bottle trees, landscapes) within observational and experimental studies to ensure that a result:</a:t>
            </a:r>
          </a:p>
          <a:p>
            <a:pPr marL="800100" lvl="1" indent="-342900">
              <a:spcBef>
                <a:spcPct val="50000"/>
              </a:spcBef>
              <a:buFontTx/>
              <a:buChar char="•"/>
              <a:defRPr/>
            </a:pPr>
            <a:r>
              <a:rPr lang="en-US" sz="3200" dirty="0">
                <a:solidFill>
                  <a:srgbClr val="C0504D"/>
                </a:solidFill>
              </a:rPr>
              <a:t>was not exceptional (a one-off / fluke)</a:t>
            </a:r>
          </a:p>
          <a:p>
            <a:pPr marL="800100" lvl="1" indent="-342900">
              <a:spcBef>
                <a:spcPct val="50000"/>
              </a:spcBef>
              <a:buFontTx/>
              <a:buChar char="•"/>
              <a:defRPr/>
            </a:pPr>
            <a:r>
              <a:rPr lang="en-US" sz="3200" dirty="0">
                <a:solidFill>
                  <a:srgbClr val="C0504D"/>
                </a:solidFill>
              </a:rPr>
              <a:t>applies more broadly than to the specific subjects measured</a:t>
            </a:r>
          </a:p>
          <a:p>
            <a:pPr marL="342900" indent="-342900">
              <a:spcBef>
                <a:spcPct val="50000"/>
              </a:spcBef>
              <a:buFontTx/>
              <a:buChar char="•"/>
              <a:defRPr/>
            </a:pPr>
            <a:r>
              <a:rPr lang="en-US" sz="3600" dirty="0">
                <a:solidFill>
                  <a:schemeClr val="accent5">
                    <a:lumMod val="50000"/>
                  </a:schemeClr>
                </a:solidFill>
              </a:rPr>
              <a:t>Replication also increases statistical power (more on that later)</a:t>
            </a:r>
          </a:p>
          <a:p>
            <a:pPr>
              <a:spcBef>
                <a:spcPct val="50000"/>
              </a:spcBef>
              <a:defRPr/>
            </a:pPr>
            <a:endParaRPr lang="en-US" sz="3200" b="0" dirty="0">
              <a:solidFill>
                <a:schemeClr val="accent5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1151886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2"/>
          <p:cNvSpPr txBox="1">
            <a:spLocks noChangeArrowheads="1"/>
          </p:cNvSpPr>
          <p:nvPr/>
        </p:nvSpPr>
        <p:spPr>
          <a:xfrm>
            <a:off x="0" y="304346"/>
            <a:ext cx="9143999" cy="1143000"/>
          </a:xfrm>
          <a:prstGeom prst="rect">
            <a:avLst/>
          </a:prstGeom>
        </p:spPr>
        <p:txBody>
          <a:bodyPr anchor="ctr"/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Arial"/>
                <a:ea typeface="+mj-ea"/>
                <a:cs typeface="+mj-cs"/>
              </a:defRPr>
            </a:lvl1pPr>
          </a:lstStyle>
          <a:p>
            <a:pPr>
              <a:defRPr/>
            </a:pPr>
            <a:r>
              <a:rPr lang="en-AU" dirty="0">
                <a:solidFill>
                  <a:srgbClr val="FF6600"/>
                </a:solidFill>
              </a:rPr>
              <a:t>Split plot designs</a:t>
            </a:r>
            <a:endParaRPr lang="en-US" dirty="0">
              <a:solidFill>
                <a:srgbClr val="FF6600"/>
              </a:solidFill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97E75F14-7BF8-358D-A258-B3A4B17B6425}"/>
              </a:ext>
            </a:extLst>
          </p:cNvPr>
          <p:cNvSpPr/>
          <p:nvPr/>
        </p:nvSpPr>
        <p:spPr>
          <a:xfrm>
            <a:off x="1556661" y="1883222"/>
            <a:ext cx="2046517" cy="2046517"/>
          </a:xfrm>
          <a:prstGeom prst="rect">
            <a:avLst/>
          </a:prstGeom>
          <a:solidFill>
            <a:schemeClr val="accent6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0CEF7A3-AC5B-7A79-0DE5-B6BC61F23C3F}"/>
              </a:ext>
            </a:extLst>
          </p:cNvPr>
          <p:cNvSpPr/>
          <p:nvPr/>
        </p:nvSpPr>
        <p:spPr>
          <a:xfrm>
            <a:off x="3962403" y="1883222"/>
            <a:ext cx="2046517" cy="204651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E96E51E-5FDC-B4C7-274A-B544DC5912E2}"/>
              </a:ext>
            </a:extLst>
          </p:cNvPr>
          <p:cNvSpPr/>
          <p:nvPr/>
        </p:nvSpPr>
        <p:spPr>
          <a:xfrm>
            <a:off x="6368145" y="1883222"/>
            <a:ext cx="2046517" cy="2046517"/>
          </a:xfrm>
          <a:prstGeom prst="rect">
            <a:avLst/>
          </a:prstGeom>
          <a:solidFill>
            <a:schemeClr val="accent6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4376BDAF-6E62-F4BD-1943-92FA3363F228}"/>
              </a:ext>
            </a:extLst>
          </p:cNvPr>
          <p:cNvSpPr/>
          <p:nvPr/>
        </p:nvSpPr>
        <p:spPr>
          <a:xfrm>
            <a:off x="1556661" y="4288964"/>
            <a:ext cx="2046517" cy="204651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2A39AC3D-BCD4-447A-4F9F-C99BE82C5B1F}"/>
              </a:ext>
            </a:extLst>
          </p:cNvPr>
          <p:cNvSpPr/>
          <p:nvPr/>
        </p:nvSpPr>
        <p:spPr>
          <a:xfrm>
            <a:off x="3962403" y="4288964"/>
            <a:ext cx="2046517" cy="2046517"/>
          </a:xfrm>
          <a:prstGeom prst="rect">
            <a:avLst/>
          </a:prstGeom>
          <a:solidFill>
            <a:schemeClr val="accent6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F479717C-65C4-3D45-E71F-6DC77A1552E0}"/>
              </a:ext>
            </a:extLst>
          </p:cNvPr>
          <p:cNvSpPr/>
          <p:nvPr/>
        </p:nvSpPr>
        <p:spPr>
          <a:xfrm>
            <a:off x="6368145" y="4288964"/>
            <a:ext cx="2046517" cy="204651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9" name="TextBox 128">
            <a:extLst>
              <a:ext uri="{FF2B5EF4-FFF2-40B4-BE49-F238E27FC236}">
                <a16:creationId xmlns:a16="http://schemas.microsoft.com/office/drawing/2014/main" id="{CF9DB6C6-91EA-4F86-CF85-44D8E84D4B8B}"/>
              </a:ext>
            </a:extLst>
          </p:cNvPr>
          <p:cNvSpPr txBox="1"/>
          <p:nvPr/>
        </p:nvSpPr>
        <p:spPr>
          <a:xfrm>
            <a:off x="2215534" y="1498197"/>
            <a:ext cx="7248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Plot 1</a:t>
            </a:r>
          </a:p>
        </p:txBody>
      </p:sp>
      <p:sp>
        <p:nvSpPr>
          <p:cNvPr id="130" name="TextBox 129">
            <a:extLst>
              <a:ext uri="{FF2B5EF4-FFF2-40B4-BE49-F238E27FC236}">
                <a16:creationId xmlns:a16="http://schemas.microsoft.com/office/drawing/2014/main" id="{CB36BDAC-B791-79AD-FA1F-DDAF12EF6D81}"/>
              </a:ext>
            </a:extLst>
          </p:cNvPr>
          <p:cNvSpPr txBox="1"/>
          <p:nvPr/>
        </p:nvSpPr>
        <p:spPr>
          <a:xfrm>
            <a:off x="4582112" y="1488306"/>
            <a:ext cx="7248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Plot 2</a:t>
            </a:r>
          </a:p>
        </p:txBody>
      </p:sp>
      <p:sp>
        <p:nvSpPr>
          <p:cNvPr id="131" name="TextBox 130">
            <a:extLst>
              <a:ext uri="{FF2B5EF4-FFF2-40B4-BE49-F238E27FC236}">
                <a16:creationId xmlns:a16="http://schemas.microsoft.com/office/drawing/2014/main" id="{F52C431C-7E38-5237-41F4-32A26F577F2D}"/>
              </a:ext>
            </a:extLst>
          </p:cNvPr>
          <p:cNvSpPr txBox="1"/>
          <p:nvPr/>
        </p:nvSpPr>
        <p:spPr>
          <a:xfrm>
            <a:off x="6971922" y="1487740"/>
            <a:ext cx="7248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Plot 3</a:t>
            </a:r>
          </a:p>
        </p:txBody>
      </p:sp>
      <p:sp>
        <p:nvSpPr>
          <p:cNvPr id="132" name="TextBox 131">
            <a:extLst>
              <a:ext uri="{FF2B5EF4-FFF2-40B4-BE49-F238E27FC236}">
                <a16:creationId xmlns:a16="http://schemas.microsoft.com/office/drawing/2014/main" id="{5EB0341A-F63E-84B4-1402-2CF6F14929D2}"/>
              </a:ext>
            </a:extLst>
          </p:cNvPr>
          <p:cNvSpPr txBox="1"/>
          <p:nvPr/>
        </p:nvSpPr>
        <p:spPr>
          <a:xfrm>
            <a:off x="2170453" y="6340152"/>
            <a:ext cx="7248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Plot 4</a:t>
            </a:r>
          </a:p>
        </p:txBody>
      </p:sp>
      <p:sp>
        <p:nvSpPr>
          <p:cNvPr id="133" name="TextBox 132">
            <a:extLst>
              <a:ext uri="{FF2B5EF4-FFF2-40B4-BE49-F238E27FC236}">
                <a16:creationId xmlns:a16="http://schemas.microsoft.com/office/drawing/2014/main" id="{9776F583-8BE6-423F-593B-FBEF9E66718B}"/>
              </a:ext>
            </a:extLst>
          </p:cNvPr>
          <p:cNvSpPr txBox="1"/>
          <p:nvPr/>
        </p:nvSpPr>
        <p:spPr>
          <a:xfrm>
            <a:off x="4537031" y="6330261"/>
            <a:ext cx="7248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Plot 5</a:t>
            </a:r>
          </a:p>
        </p:txBody>
      </p:sp>
      <p:sp>
        <p:nvSpPr>
          <p:cNvPr id="134" name="TextBox 133">
            <a:extLst>
              <a:ext uri="{FF2B5EF4-FFF2-40B4-BE49-F238E27FC236}">
                <a16:creationId xmlns:a16="http://schemas.microsoft.com/office/drawing/2014/main" id="{E1670452-A3A7-5848-8E9B-FAF9FEA3F105}"/>
              </a:ext>
            </a:extLst>
          </p:cNvPr>
          <p:cNvSpPr txBox="1"/>
          <p:nvPr/>
        </p:nvSpPr>
        <p:spPr>
          <a:xfrm>
            <a:off x="6926841" y="6329695"/>
            <a:ext cx="7248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Plot 6</a:t>
            </a:r>
          </a:p>
        </p:txBody>
      </p:sp>
      <p:sp>
        <p:nvSpPr>
          <p:cNvPr id="145" name="Oval 144">
            <a:extLst>
              <a:ext uri="{FF2B5EF4-FFF2-40B4-BE49-F238E27FC236}">
                <a16:creationId xmlns:a16="http://schemas.microsoft.com/office/drawing/2014/main" id="{A10C4755-2EE7-E0B9-4AB6-19540C5527E9}"/>
              </a:ext>
            </a:extLst>
          </p:cNvPr>
          <p:cNvSpPr/>
          <p:nvPr/>
        </p:nvSpPr>
        <p:spPr>
          <a:xfrm>
            <a:off x="6650005" y="3095666"/>
            <a:ext cx="246193" cy="246193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6" name="Oval 145">
            <a:extLst>
              <a:ext uri="{FF2B5EF4-FFF2-40B4-BE49-F238E27FC236}">
                <a16:creationId xmlns:a16="http://schemas.microsoft.com/office/drawing/2014/main" id="{10075EDD-D839-2B87-8195-ED89E84373EE}"/>
              </a:ext>
            </a:extLst>
          </p:cNvPr>
          <p:cNvSpPr/>
          <p:nvPr/>
        </p:nvSpPr>
        <p:spPr>
          <a:xfrm>
            <a:off x="7275541" y="3095666"/>
            <a:ext cx="246193" cy="246193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7" name="Oval 146">
            <a:extLst>
              <a:ext uri="{FF2B5EF4-FFF2-40B4-BE49-F238E27FC236}">
                <a16:creationId xmlns:a16="http://schemas.microsoft.com/office/drawing/2014/main" id="{58251423-5C8D-26C9-1B95-A77A54214EB0}"/>
              </a:ext>
            </a:extLst>
          </p:cNvPr>
          <p:cNvSpPr/>
          <p:nvPr/>
        </p:nvSpPr>
        <p:spPr>
          <a:xfrm>
            <a:off x="7869339" y="3095666"/>
            <a:ext cx="246193" cy="246193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8" name="Oval 147">
            <a:extLst>
              <a:ext uri="{FF2B5EF4-FFF2-40B4-BE49-F238E27FC236}">
                <a16:creationId xmlns:a16="http://schemas.microsoft.com/office/drawing/2014/main" id="{5FE6F4F5-582C-07BD-D2D7-CFCB5E009FFD}"/>
              </a:ext>
            </a:extLst>
          </p:cNvPr>
          <p:cNvSpPr/>
          <p:nvPr/>
        </p:nvSpPr>
        <p:spPr>
          <a:xfrm>
            <a:off x="6649527" y="3507463"/>
            <a:ext cx="246193" cy="246193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9" name="Oval 148">
            <a:extLst>
              <a:ext uri="{FF2B5EF4-FFF2-40B4-BE49-F238E27FC236}">
                <a16:creationId xmlns:a16="http://schemas.microsoft.com/office/drawing/2014/main" id="{559FDA0A-1386-3533-0BCF-97A0E5997903}"/>
              </a:ext>
            </a:extLst>
          </p:cNvPr>
          <p:cNvSpPr/>
          <p:nvPr/>
        </p:nvSpPr>
        <p:spPr>
          <a:xfrm>
            <a:off x="7275063" y="3507463"/>
            <a:ext cx="246193" cy="246193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0" name="Oval 149">
            <a:extLst>
              <a:ext uri="{FF2B5EF4-FFF2-40B4-BE49-F238E27FC236}">
                <a16:creationId xmlns:a16="http://schemas.microsoft.com/office/drawing/2014/main" id="{E395C937-9E06-8B48-A943-F1594EE91D9A}"/>
              </a:ext>
            </a:extLst>
          </p:cNvPr>
          <p:cNvSpPr/>
          <p:nvPr/>
        </p:nvSpPr>
        <p:spPr>
          <a:xfrm>
            <a:off x="7868861" y="3507463"/>
            <a:ext cx="246193" cy="246193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1" name="Rectangle 150">
            <a:extLst>
              <a:ext uri="{FF2B5EF4-FFF2-40B4-BE49-F238E27FC236}">
                <a16:creationId xmlns:a16="http://schemas.microsoft.com/office/drawing/2014/main" id="{7DCD4D37-FE6B-8F57-0CC9-916937AB56B6}"/>
              </a:ext>
            </a:extLst>
          </p:cNvPr>
          <p:cNvSpPr/>
          <p:nvPr/>
        </p:nvSpPr>
        <p:spPr>
          <a:xfrm>
            <a:off x="6398657" y="1920982"/>
            <a:ext cx="1980000" cy="1029020"/>
          </a:xfrm>
          <a:prstGeom prst="rect">
            <a:avLst/>
          </a:prstGeom>
          <a:pattFill prst="pct70">
            <a:fgClr>
              <a:schemeClr val="accent6"/>
            </a:fgClr>
            <a:bgClr>
              <a:schemeClr val="tx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8" name="Oval 157">
            <a:extLst>
              <a:ext uri="{FF2B5EF4-FFF2-40B4-BE49-F238E27FC236}">
                <a16:creationId xmlns:a16="http://schemas.microsoft.com/office/drawing/2014/main" id="{337010F9-B4E8-C9CE-7EF5-26C49F56BF71}"/>
              </a:ext>
            </a:extLst>
          </p:cNvPr>
          <p:cNvSpPr/>
          <p:nvPr/>
        </p:nvSpPr>
        <p:spPr>
          <a:xfrm>
            <a:off x="4266513" y="3095666"/>
            <a:ext cx="246193" cy="246193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9" name="Oval 158">
            <a:extLst>
              <a:ext uri="{FF2B5EF4-FFF2-40B4-BE49-F238E27FC236}">
                <a16:creationId xmlns:a16="http://schemas.microsoft.com/office/drawing/2014/main" id="{03ABC9B4-AC60-EB2D-4818-2DFE38A87425}"/>
              </a:ext>
            </a:extLst>
          </p:cNvPr>
          <p:cNvSpPr/>
          <p:nvPr/>
        </p:nvSpPr>
        <p:spPr>
          <a:xfrm>
            <a:off x="4892049" y="3095666"/>
            <a:ext cx="246193" cy="246193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0" name="Oval 159">
            <a:extLst>
              <a:ext uri="{FF2B5EF4-FFF2-40B4-BE49-F238E27FC236}">
                <a16:creationId xmlns:a16="http://schemas.microsoft.com/office/drawing/2014/main" id="{3383C2B0-E158-CA8A-73E0-D2EE8B9E19C9}"/>
              </a:ext>
            </a:extLst>
          </p:cNvPr>
          <p:cNvSpPr/>
          <p:nvPr/>
        </p:nvSpPr>
        <p:spPr>
          <a:xfrm>
            <a:off x="5485847" y="3095666"/>
            <a:ext cx="246193" cy="246193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1" name="Oval 160">
            <a:extLst>
              <a:ext uri="{FF2B5EF4-FFF2-40B4-BE49-F238E27FC236}">
                <a16:creationId xmlns:a16="http://schemas.microsoft.com/office/drawing/2014/main" id="{43541AFD-5E42-30EF-8767-62006DC2EAA1}"/>
              </a:ext>
            </a:extLst>
          </p:cNvPr>
          <p:cNvSpPr/>
          <p:nvPr/>
        </p:nvSpPr>
        <p:spPr>
          <a:xfrm>
            <a:off x="4266035" y="3507463"/>
            <a:ext cx="246193" cy="246193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2" name="Oval 161">
            <a:extLst>
              <a:ext uri="{FF2B5EF4-FFF2-40B4-BE49-F238E27FC236}">
                <a16:creationId xmlns:a16="http://schemas.microsoft.com/office/drawing/2014/main" id="{FFD3496C-D73E-F25F-91B1-90B5F6D7D9AD}"/>
              </a:ext>
            </a:extLst>
          </p:cNvPr>
          <p:cNvSpPr/>
          <p:nvPr/>
        </p:nvSpPr>
        <p:spPr>
          <a:xfrm>
            <a:off x="4891571" y="3507463"/>
            <a:ext cx="246193" cy="246193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3" name="Oval 162">
            <a:extLst>
              <a:ext uri="{FF2B5EF4-FFF2-40B4-BE49-F238E27FC236}">
                <a16:creationId xmlns:a16="http://schemas.microsoft.com/office/drawing/2014/main" id="{35A2777F-1826-409F-56BD-7698912B0854}"/>
              </a:ext>
            </a:extLst>
          </p:cNvPr>
          <p:cNvSpPr/>
          <p:nvPr/>
        </p:nvSpPr>
        <p:spPr>
          <a:xfrm>
            <a:off x="5485369" y="3507463"/>
            <a:ext cx="246193" cy="246193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4" name="Oval 163">
            <a:extLst>
              <a:ext uri="{FF2B5EF4-FFF2-40B4-BE49-F238E27FC236}">
                <a16:creationId xmlns:a16="http://schemas.microsoft.com/office/drawing/2014/main" id="{09879258-267C-4638-A76F-514F8C5252D5}"/>
              </a:ext>
            </a:extLst>
          </p:cNvPr>
          <p:cNvSpPr/>
          <p:nvPr/>
        </p:nvSpPr>
        <p:spPr>
          <a:xfrm>
            <a:off x="1830932" y="2069621"/>
            <a:ext cx="246193" cy="246193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5" name="Oval 164">
            <a:extLst>
              <a:ext uri="{FF2B5EF4-FFF2-40B4-BE49-F238E27FC236}">
                <a16:creationId xmlns:a16="http://schemas.microsoft.com/office/drawing/2014/main" id="{AE13D49A-F24F-FC0B-88DE-FD527626D5F5}"/>
              </a:ext>
            </a:extLst>
          </p:cNvPr>
          <p:cNvSpPr/>
          <p:nvPr/>
        </p:nvSpPr>
        <p:spPr>
          <a:xfrm>
            <a:off x="2456468" y="2069621"/>
            <a:ext cx="246193" cy="246193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6" name="Oval 165">
            <a:extLst>
              <a:ext uri="{FF2B5EF4-FFF2-40B4-BE49-F238E27FC236}">
                <a16:creationId xmlns:a16="http://schemas.microsoft.com/office/drawing/2014/main" id="{AAD39BC9-F993-4423-8536-8E512561D014}"/>
              </a:ext>
            </a:extLst>
          </p:cNvPr>
          <p:cNvSpPr/>
          <p:nvPr/>
        </p:nvSpPr>
        <p:spPr>
          <a:xfrm>
            <a:off x="3050266" y="2069621"/>
            <a:ext cx="246193" cy="246193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7" name="Oval 166">
            <a:extLst>
              <a:ext uri="{FF2B5EF4-FFF2-40B4-BE49-F238E27FC236}">
                <a16:creationId xmlns:a16="http://schemas.microsoft.com/office/drawing/2014/main" id="{DF703D40-8320-6770-F496-D0DA6BA53181}"/>
              </a:ext>
            </a:extLst>
          </p:cNvPr>
          <p:cNvSpPr/>
          <p:nvPr/>
        </p:nvSpPr>
        <p:spPr>
          <a:xfrm>
            <a:off x="1830454" y="2481418"/>
            <a:ext cx="246193" cy="246193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8" name="Oval 167">
            <a:extLst>
              <a:ext uri="{FF2B5EF4-FFF2-40B4-BE49-F238E27FC236}">
                <a16:creationId xmlns:a16="http://schemas.microsoft.com/office/drawing/2014/main" id="{D7C3668E-CCD6-064B-3F95-03B886A49CB7}"/>
              </a:ext>
            </a:extLst>
          </p:cNvPr>
          <p:cNvSpPr/>
          <p:nvPr/>
        </p:nvSpPr>
        <p:spPr>
          <a:xfrm>
            <a:off x="2455990" y="2481418"/>
            <a:ext cx="246193" cy="246193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9" name="Oval 168">
            <a:extLst>
              <a:ext uri="{FF2B5EF4-FFF2-40B4-BE49-F238E27FC236}">
                <a16:creationId xmlns:a16="http://schemas.microsoft.com/office/drawing/2014/main" id="{76E0F493-CA27-E52B-556C-DB43D3EBB350}"/>
              </a:ext>
            </a:extLst>
          </p:cNvPr>
          <p:cNvSpPr/>
          <p:nvPr/>
        </p:nvSpPr>
        <p:spPr>
          <a:xfrm>
            <a:off x="3049788" y="2481418"/>
            <a:ext cx="246193" cy="246193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6" name="Oval 175">
            <a:extLst>
              <a:ext uri="{FF2B5EF4-FFF2-40B4-BE49-F238E27FC236}">
                <a16:creationId xmlns:a16="http://schemas.microsoft.com/office/drawing/2014/main" id="{183E2906-60C6-4CC3-22D2-1140B8D98597}"/>
              </a:ext>
            </a:extLst>
          </p:cNvPr>
          <p:cNvSpPr/>
          <p:nvPr/>
        </p:nvSpPr>
        <p:spPr>
          <a:xfrm>
            <a:off x="6649527" y="4478142"/>
            <a:ext cx="246193" cy="246193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7" name="Oval 176">
            <a:extLst>
              <a:ext uri="{FF2B5EF4-FFF2-40B4-BE49-F238E27FC236}">
                <a16:creationId xmlns:a16="http://schemas.microsoft.com/office/drawing/2014/main" id="{F3126A79-39C8-60F6-FFA8-290CEC877E39}"/>
              </a:ext>
            </a:extLst>
          </p:cNvPr>
          <p:cNvSpPr/>
          <p:nvPr/>
        </p:nvSpPr>
        <p:spPr>
          <a:xfrm>
            <a:off x="7275063" y="4478142"/>
            <a:ext cx="246193" cy="246193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8" name="Oval 177">
            <a:extLst>
              <a:ext uri="{FF2B5EF4-FFF2-40B4-BE49-F238E27FC236}">
                <a16:creationId xmlns:a16="http://schemas.microsoft.com/office/drawing/2014/main" id="{7E86C3FD-44FC-6783-34BD-803C52082CBA}"/>
              </a:ext>
            </a:extLst>
          </p:cNvPr>
          <p:cNvSpPr/>
          <p:nvPr/>
        </p:nvSpPr>
        <p:spPr>
          <a:xfrm>
            <a:off x="7868861" y="4478142"/>
            <a:ext cx="246193" cy="246193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9" name="Oval 178">
            <a:extLst>
              <a:ext uri="{FF2B5EF4-FFF2-40B4-BE49-F238E27FC236}">
                <a16:creationId xmlns:a16="http://schemas.microsoft.com/office/drawing/2014/main" id="{6A65DD69-5F6D-21C7-51B0-5EFD6383464F}"/>
              </a:ext>
            </a:extLst>
          </p:cNvPr>
          <p:cNvSpPr/>
          <p:nvPr/>
        </p:nvSpPr>
        <p:spPr>
          <a:xfrm>
            <a:off x="6649049" y="4889939"/>
            <a:ext cx="246193" cy="246193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0" name="Oval 179">
            <a:extLst>
              <a:ext uri="{FF2B5EF4-FFF2-40B4-BE49-F238E27FC236}">
                <a16:creationId xmlns:a16="http://schemas.microsoft.com/office/drawing/2014/main" id="{FC0DE334-E720-7C22-607B-CB5BADFF4A34}"/>
              </a:ext>
            </a:extLst>
          </p:cNvPr>
          <p:cNvSpPr/>
          <p:nvPr/>
        </p:nvSpPr>
        <p:spPr>
          <a:xfrm>
            <a:off x="7274585" y="4889939"/>
            <a:ext cx="246193" cy="246193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1" name="Oval 180">
            <a:extLst>
              <a:ext uri="{FF2B5EF4-FFF2-40B4-BE49-F238E27FC236}">
                <a16:creationId xmlns:a16="http://schemas.microsoft.com/office/drawing/2014/main" id="{981F1F82-6042-4711-4929-54E994502C99}"/>
              </a:ext>
            </a:extLst>
          </p:cNvPr>
          <p:cNvSpPr/>
          <p:nvPr/>
        </p:nvSpPr>
        <p:spPr>
          <a:xfrm>
            <a:off x="7868383" y="4889939"/>
            <a:ext cx="246193" cy="246193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8" name="Oval 187">
            <a:extLst>
              <a:ext uri="{FF2B5EF4-FFF2-40B4-BE49-F238E27FC236}">
                <a16:creationId xmlns:a16="http://schemas.microsoft.com/office/drawing/2014/main" id="{D9F61651-864F-822E-3CAF-6C1984947759}"/>
              </a:ext>
            </a:extLst>
          </p:cNvPr>
          <p:cNvSpPr/>
          <p:nvPr/>
        </p:nvSpPr>
        <p:spPr>
          <a:xfrm>
            <a:off x="4246733" y="4476085"/>
            <a:ext cx="246193" cy="246193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9" name="Oval 188">
            <a:extLst>
              <a:ext uri="{FF2B5EF4-FFF2-40B4-BE49-F238E27FC236}">
                <a16:creationId xmlns:a16="http://schemas.microsoft.com/office/drawing/2014/main" id="{0CF2C436-6862-EB35-1712-A66AE390BC75}"/>
              </a:ext>
            </a:extLst>
          </p:cNvPr>
          <p:cNvSpPr/>
          <p:nvPr/>
        </p:nvSpPr>
        <p:spPr>
          <a:xfrm>
            <a:off x="4872269" y="4476085"/>
            <a:ext cx="246193" cy="246193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0" name="Oval 189">
            <a:extLst>
              <a:ext uri="{FF2B5EF4-FFF2-40B4-BE49-F238E27FC236}">
                <a16:creationId xmlns:a16="http://schemas.microsoft.com/office/drawing/2014/main" id="{FD7E14F4-7538-592D-1473-E67DEA1CCB00}"/>
              </a:ext>
            </a:extLst>
          </p:cNvPr>
          <p:cNvSpPr/>
          <p:nvPr/>
        </p:nvSpPr>
        <p:spPr>
          <a:xfrm>
            <a:off x="5466067" y="4476085"/>
            <a:ext cx="246193" cy="246193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1" name="Oval 190">
            <a:extLst>
              <a:ext uri="{FF2B5EF4-FFF2-40B4-BE49-F238E27FC236}">
                <a16:creationId xmlns:a16="http://schemas.microsoft.com/office/drawing/2014/main" id="{EE4802AC-BEFB-5185-BCAF-0AAD49249364}"/>
              </a:ext>
            </a:extLst>
          </p:cNvPr>
          <p:cNvSpPr/>
          <p:nvPr/>
        </p:nvSpPr>
        <p:spPr>
          <a:xfrm>
            <a:off x="4246255" y="4887882"/>
            <a:ext cx="246193" cy="246193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2" name="Oval 191">
            <a:extLst>
              <a:ext uri="{FF2B5EF4-FFF2-40B4-BE49-F238E27FC236}">
                <a16:creationId xmlns:a16="http://schemas.microsoft.com/office/drawing/2014/main" id="{5D996CCA-B070-CBA6-7668-77364724C4A4}"/>
              </a:ext>
            </a:extLst>
          </p:cNvPr>
          <p:cNvSpPr/>
          <p:nvPr/>
        </p:nvSpPr>
        <p:spPr>
          <a:xfrm>
            <a:off x="4871791" y="4887882"/>
            <a:ext cx="246193" cy="246193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3" name="Oval 192">
            <a:extLst>
              <a:ext uri="{FF2B5EF4-FFF2-40B4-BE49-F238E27FC236}">
                <a16:creationId xmlns:a16="http://schemas.microsoft.com/office/drawing/2014/main" id="{12A079F8-F96F-60D3-A545-9303059ACFC5}"/>
              </a:ext>
            </a:extLst>
          </p:cNvPr>
          <p:cNvSpPr/>
          <p:nvPr/>
        </p:nvSpPr>
        <p:spPr>
          <a:xfrm>
            <a:off x="5465589" y="4887882"/>
            <a:ext cx="246193" cy="246193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6" name="Oval 205">
            <a:extLst>
              <a:ext uri="{FF2B5EF4-FFF2-40B4-BE49-F238E27FC236}">
                <a16:creationId xmlns:a16="http://schemas.microsoft.com/office/drawing/2014/main" id="{758F52BD-52FB-D5E0-97D4-C9E2206EF3C9}"/>
              </a:ext>
            </a:extLst>
          </p:cNvPr>
          <p:cNvSpPr/>
          <p:nvPr/>
        </p:nvSpPr>
        <p:spPr>
          <a:xfrm>
            <a:off x="1830454" y="5495799"/>
            <a:ext cx="246193" cy="246193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7" name="Oval 206">
            <a:extLst>
              <a:ext uri="{FF2B5EF4-FFF2-40B4-BE49-F238E27FC236}">
                <a16:creationId xmlns:a16="http://schemas.microsoft.com/office/drawing/2014/main" id="{A337CB1F-52D2-99D0-27AB-98A436C9513E}"/>
              </a:ext>
            </a:extLst>
          </p:cNvPr>
          <p:cNvSpPr/>
          <p:nvPr/>
        </p:nvSpPr>
        <p:spPr>
          <a:xfrm>
            <a:off x="2455990" y="5495799"/>
            <a:ext cx="246193" cy="246193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8" name="Oval 207">
            <a:extLst>
              <a:ext uri="{FF2B5EF4-FFF2-40B4-BE49-F238E27FC236}">
                <a16:creationId xmlns:a16="http://schemas.microsoft.com/office/drawing/2014/main" id="{40166E5D-D61B-7E72-4621-3D4E7F8868D8}"/>
              </a:ext>
            </a:extLst>
          </p:cNvPr>
          <p:cNvSpPr/>
          <p:nvPr/>
        </p:nvSpPr>
        <p:spPr>
          <a:xfrm>
            <a:off x="3049788" y="5495799"/>
            <a:ext cx="246193" cy="246193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9" name="Oval 208">
            <a:extLst>
              <a:ext uri="{FF2B5EF4-FFF2-40B4-BE49-F238E27FC236}">
                <a16:creationId xmlns:a16="http://schemas.microsoft.com/office/drawing/2014/main" id="{DE4B5D13-FFC0-D8CB-0455-6362AFBBF978}"/>
              </a:ext>
            </a:extLst>
          </p:cNvPr>
          <p:cNvSpPr/>
          <p:nvPr/>
        </p:nvSpPr>
        <p:spPr>
          <a:xfrm>
            <a:off x="1829976" y="5907596"/>
            <a:ext cx="246193" cy="246193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0" name="Oval 209">
            <a:extLst>
              <a:ext uri="{FF2B5EF4-FFF2-40B4-BE49-F238E27FC236}">
                <a16:creationId xmlns:a16="http://schemas.microsoft.com/office/drawing/2014/main" id="{1391A21A-890C-619C-984A-B8C0CDB83AA1}"/>
              </a:ext>
            </a:extLst>
          </p:cNvPr>
          <p:cNvSpPr/>
          <p:nvPr/>
        </p:nvSpPr>
        <p:spPr>
          <a:xfrm>
            <a:off x="2455512" y="5907596"/>
            <a:ext cx="246193" cy="246193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1" name="Oval 210">
            <a:extLst>
              <a:ext uri="{FF2B5EF4-FFF2-40B4-BE49-F238E27FC236}">
                <a16:creationId xmlns:a16="http://schemas.microsoft.com/office/drawing/2014/main" id="{0D6AB357-F321-FE2A-7174-332A11A63081}"/>
              </a:ext>
            </a:extLst>
          </p:cNvPr>
          <p:cNvSpPr/>
          <p:nvPr/>
        </p:nvSpPr>
        <p:spPr>
          <a:xfrm>
            <a:off x="3049310" y="5907596"/>
            <a:ext cx="246193" cy="246193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3" name="Oval 212">
            <a:extLst>
              <a:ext uri="{FF2B5EF4-FFF2-40B4-BE49-F238E27FC236}">
                <a16:creationId xmlns:a16="http://schemas.microsoft.com/office/drawing/2014/main" id="{9F1E5C99-5D19-192B-1191-F5318A660900}"/>
              </a:ext>
            </a:extLst>
          </p:cNvPr>
          <p:cNvSpPr/>
          <p:nvPr/>
        </p:nvSpPr>
        <p:spPr>
          <a:xfrm>
            <a:off x="6650005" y="2069621"/>
            <a:ext cx="246193" cy="246193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4" name="Oval 213">
            <a:extLst>
              <a:ext uri="{FF2B5EF4-FFF2-40B4-BE49-F238E27FC236}">
                <a16:creationId xmlns:a16="http://schemas.microsoft.com/office/drawing/2014/main" id="{3720275C-CB70-2FA5-B3CE-464DF600FCE2}"/>
              </a:ext>
            </a:extLst>
          </p:cNvPr>
          <p:cNvSpPr/>
          <p:nvPr/>
        </p:nvSpPr>
        <p:spPr>
          <a:xfrm>
            <a:off x="7275541" y="2069621"/>
            <a:ext cx="246193" cy="246193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5" name="Oval 214">
            <a:extLst>
              <a:ext uri="{FF2B5EF4-FFF2-40B4-BE49-F238E27FC236}">
                <a16:creationId xmlns:a16="http://schemas.microsoft.com/office/drawing/2014/main" id="{2384F186-CA78-86E5-E821-88685F8B905D}"/>
              </a:ext>
            </a:extLst>
          </p:cNvPr>
          <p:cNvSpPr/>
          <p:nvPr/>
        </p:nvSpPr>
        <p:spPr>
          <a:xfrm>
            <a:off x="7869339" y="2069621"/>
            <a:ext cx="246193" cy="246193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6" name="Oval 215">
            <a:extLst>
              <a:ext uri="{FF2B5EF4-FFF2-40B4-BE49-F238E27FC236}">
                <a16:creationId xmlns:a16="http://schemas.microsoft.com/office/drawing/2014/main" id="{8723E752-14E6-A601-B4DC-D762262CAFA7}"/>
              </a:ext>
            </a:extLst>
          </p:cNvPr>
          <p:cNvSpPr/>
          <p:nvPr/>
        </p:nvSpPr>
        <p:spPr>
          <a:xfrm>
            <a:off x="6649527" y="2481418"/>
            <a:ext cx="246193" cy="246193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7" name="Oval 216">
            <a:extLst>
              <a:ext uri="{FF2B5EF4-FFF2-40B4-BE49-F238E27FC236}">
                <a16:creationId xmlns:a16="http://schemas.microsoft.com/office/drawing/2014/main" id="{68C70204-078F-167C-93F7-88EB08A5B0DE}"/>
              </a:ext>
            </a:extLst>
          </p:cNvPr>
          <p:cNvSpPr/>
          <p:nvPr/>
        </p:nvSpPr>
        <p:spPr>
          <a:xfrm>
            <a:off x="7275063" y="2481418"/>
            <a:ext cx="246193" cy="246193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8" name="Oval 217">
            <a:extLst>
              <a:ext uri="{FF2B5EF4-FFF2-40B4-BE49-F238E27FC236}">
                <a16:creationId xmlns:a16="http://schemas.microsoft.com/office/drawing/2014/main" id="{0896C9DF-F52F-ABA5-A5CA-8898C21B6C6A}"/>
              </a:ext>
            </a:extLst>
          </p:cNvPr>
          <p:cNvSpPr/>
          <p:nvPr/>
        </p:nvSpPr>
        <p:spPr>
          <a:xfrm>
            <a:off x="7868861" y="2481418"/>
            <a:ext cx="246193" cy="246193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9" name="Rectangle 218">
            <a:extLst>
              <a:ext uri="{FF2B5EF4-FFF2-40B4-BE49-F238E27FC236}">
                <a16:creationId xmlns:a16="http://schemas.microsoft.com/office/drawing/2014/main" id="{5CB4B471-F3E5-E5C5-8698-4333FC00AD83}"/>
              </a:ext>
            </a:extLst>
          </p:cNvPr>
          <p:cNvSpPr/>
          <p:nvPr/>
        </p:nvSpPr>
        <p:spPr>
          <a:xfrm>
            <a:off x="3994001" y="5260140"/>
            <a:ext cx="1980000" cy="1029020"/>
          </a:xfrm>
          <a:prstGeom prst="rect">
            <a:avLst/>
          </a:prstGeom>
          <a:pattFill prst="pct70">
            <a:fgClr>
              <a:schemeClr val="accent6"/>
            </a:fgClr>
            <a:bgClr>
              <a:schemeClr val="tx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20" name="Oval 219">
            <a:extLst>
              <a:ext uri="{FF2B5EF4-FFF2-40B4-BE49-F238E27FC236}">
                <a16:creationId xmlns:a16="http://schemas.microsoft.com/office/drawing/2014/main" id="{B0E64C10-1E9A-E754-CFA8-B4C998E9AD18}"/>
              </a:ext>
            </a:extLst>
          </p:cNvPr>
          <p:cNvSpPr/>
          <p:nvPr/>
        </p:nvSpPr>
        <p:spPr>
          <a:xfrm>
            <a:off x="4246733" y="5502130"/>
            <a:ext cx="246193" cy="246193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1" name="Oval 220">
            <a:extLst>
              <a:ext uri="{FF2B5EF4-FFF2-40B4-BE49-F238E27FC236}">
                <a16:creationId xmlns:a16="http://schemas.microsoft.com/office/drawing/2014/main" id="{AB007AAC-2370-C65E-8A3B-6275241566AC}"/>
              </a:ext>
            </a:extLst>
          </p:cNvPr>
          <p:cNvSpPr/>
          <p:nvPr/>
        </p:nvSpPr>
        <p:spPr>
          <a:xfrm>
            <a:off x="4872269" y="5502130"/>
            <a:ext cx="246193" cy="246193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2" name="Oval 221">
            <a:extLst>
              <a:ext uri="{FF2B5EF4-FFF2-40B4-BE49-F238E27FC236}">
                <a16:creationId xmlns:a16="http://schemas.microsoft.com/office/drawing/2014/main" id="{8848968C-7288-D4F0-0E05-1F9D80B92C59}"/>
              </a:ext>
            </a:extLst>
          </p:cNvPr>
          <p:cNvSpPr/>
          <p:nvPr/>
        </p:nvSpPr>
        <p:spPr>
          <a:xfrm>
            <a:off x="5466067" y="5502130"/>
            <a:ext cx="246193" cy="246193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3" name="Oval 222">
            <a:extLst>
              <a:ext uri="{FF2B5EF4-FFF2-40B4-BE49-F238E27FC236}">
                <a16:creationId xmlns:a16="http://schemas.microsoft.com/office/drawing/2014/main" id="{39BADD06-1208-ECBA-F6BC-72C0C248BA17}"/>
              </a:ext>
            </a:extLst>
          </p:cNvPr>
          <p:cNvSpPr/>
          <p:nvPr/>
        </p:nvSpPr>
        <p:spPr>
          <a:xfrm>
            <a:off x="4246255" y="5913927"/>
            <a:ext cx="246193" cy="246193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4" name="Oval 223">
            <a:extLst>
              <a:ext uri="{FF2B5EF4-FFF2-40B4-BE49-F238E27FC236}">
                <a16:creationId xmlns:a16="http://schemas.microsoft.com/office/drawing/2014/main" id="{C7DFF3D4-0074-7DF2-938D-90F2CC671934}"/>
              </a:ext>
            </a:extLst>
          </p:cNvPr>
          <p:cNvSpPr/>
          <p:nvPr/>
        </p:nvSpPr>
        <p:spPr>
          <a:xfrm>
            <a:off x="4871791" y="5913927"/>
            <a:ext cx="246193" cy="246193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5" name="Oval 224">
            <a:extLst>
              <a:ext uri="{FF2B5EF4-FFF2-40B4-BE49-F238E27FC236}">
                <a16:creationId xmlns:a16="http://schemas.microsoft.com/office/drawing/2014/main" id="{73C93E8A-E14C-3EC0-586F-E8BEF4F7CEB4}"/>
              </a:ext>
            </a:extLst>
          </p:cNvPr>
          <p:cNvSpPr/>
          <p:nvPr/>
        </p:nvSpPr>
        <p:spPr>
          <a:xfrm>
            <a:off x="5465589" y="5913927"/>
            <a:ext cx="246193" cy="246193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2" name="Rectangle 231">
            <a:extLst>
              <a:ext uri="{FF2B5EF4-FFF2-40B4-BE49-F238E27FC236}">
                <a16:creationId xmlns:a16="http://schemas.microsoft.com/office/drawing/2014/main" id="{4E5B9211-BAAD-135E-C9F5-62658FF05A70}"/>
              </a:ext>
            </a:extLst>
          </p:cNvPr>
          <p:cNvSpPr/>
          <p:nvPr/>
        </p:nvSpPr>
        <p:spPr>
          <a:xfrm>
            <a:off x="1588608" y="2870018"/>
            <a:ext cx="1980000" cy="1029020"/>
          </a:xfrm>
          <a:prstGeom prst="rect">
            <a:avLst/>
          </a:prstGeom>
          <a:pattFill prst="pct70">
            <a:fgClr>
              <a:schemeClr val="accent6"/>
            </a:fgClr>
            <a:bgClr>
              <a:schemeClr val="tx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33" name="Oval 232">
            <a:extLst>
              <a:ext uri="{FF2B5EF4-FFF2-40B4-BE49-F238E27FC236}">
                <a16:creationId xmlns:a16="http://schemas.microsoft.com/office/drawing/2014/main" id="{1BDDBD87-440D-C8F2-0123-6DA6F2080DA2}"/>
              </a:ext>
            </a:extLst>
          </p:cNvPr>
          <p:cNvSpPr/>
          <p:nvPr/>
        </p:nvSpPr>
        <p:spPr>
          <a:xfrm>
            <a:off x="1830932" y="3095666"/>
            <a:ext cx="246193" cy="246193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4" name="Oval 233">
            <a:extLst>
              <a:ext uri="{FF2B5EF4-FFF2-40B4-BE49-F238E27FC236}">
                <a16:creationId xmlns:a16="http://schemas.microsoft.com/office/drawing/2014/main" id="{A1F8CA63-9DB9-B1A7-B485-0FC8CA484728}"/>
              </a:ext>
            </a:extLst>
          </p:cNvPr>
          <p:cNvSpPr/>
          <p:nvPr/>
        </p:nvSpPr>
        <p:spPr>
          <a:xfrm>
            <a:off x="2456468" y="3095666"/>
            <a:ext cx="246193" cy="246193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5" name="Oval 234">
            <a:extLst>
              <a:ext uri="{FF2B5EF4-FFF2-40B4-BE49-F238E27FC236}">
                <a16:creationId xmlns:a16="http://schemas.microsoft.com/office/drawing/2014/main" id="{1CBA4093-106E-CBDC-71D3-84F0560365EA}"/>
              </a:ext>
            </a:extLst>
          </p:cNvPr>
          <p:cNvSpPr/>
          <p:nvPr/>
        </p:nvSpPr>
        <p:spPr>
          <a:xfrm>
            <a:off x="3050266" y="3095666"/>
            <a:ext cx="246193" cy="246193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6" name="Oval 235">
            <a:extLst>
              <a:ext uri="{FF2B5EF4-FFF2-40B4-BE49-F238E27FC236}">
                <a16:creationId xmlns:a16="http://schemas.microsoft.com/office/drawing/2014/main" id="{47FC0DA8-13BD-6AD0-6831-5C6FA6BBB50A}"/>
              </a:ext>
            </a:extLst>
          </p:cNvPr>
          <p:cNvSpPr/>
          <p:nvPr/>
        </p:nvSpPr>
        <p:spPr>
          <a:xfrm>
            <a:off x="1830454" y="3507463"/>
            <a:ext cx="246193" cy="246193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7" name="Oval 236">
            <a:extLst>
              <a:ext uri="{FF2B5EF4-FFF2-40B4-BE49-F238E27FC236}">
                <a16:creationId xmlns:a16="http://schemas.microsoft.com/office/drawing/2014/main" id="{980E4E19-236B-657B-9A8E-A12BA12FCA93}"/>
              </a:ext>
            </a:extLst>
          </p:cNvPr>
          <p:cNvSpPr/>
          <p:nvPr/>
        </p:nvSpPr>
        <p:spPr>
          <a:xfrm>
            <a:off x="2455990" y="3507463"/>
            <a:ext cx="246193" cy="246193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8" name="Oval 237">
            <a:extLst>
              <a:ext uri="{FF2B5EF4-FFF2-40B4-BE49-F238E27FC236}">
                <a16:creationId xmlns:a16="http://schemas.microsoft.com/office/drawing/2014/main" id="{EF32D434-1AFD-2FA6-3202-81A67068AA1D}"/>
              </a:ext>
            </a:extLst>
          </p:cNvPr>
          <p:cNvSpPr/>
          <p:nvPr/>
        </p:nvSpPr>
        <p:spPr>
          <a:xfrm>
            <a:off x="3049788" y="3507463"/>
            <a:ext cx="246193" cy="246193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9" name="Rectangle 238">
            <a:extLst>
              <a:ext uri="{FF2B5EF4-FFF2-40B4-BE49-F238E27FC236}">
                <a16:creationId xmlns:a16="http://schemas.microsoft.com/office/drawing/2014/main" id="{B942577F-2E17-6B2D-52BF-A01FB410E1A0}"/>
              </a:ext>
            </a:extLst>
          </p:cNvPr>
          <p:cNvSpPr/>
          <p:nvPr/>
        </p:nvSpPr>
        <p:spPr>
          <a:xfrm>
            <a:off x="6398657" y="5268528"/>
            <a:ext cx="1980000" cy="1029020"/>
          </a:xfrm>
          <a:prstGeom prst="rect">
            <a:avLst/>
          </a:prstGeom>
          <a:pattFill prst="pct70">
            <a:fgClr>
              <a:schemeClr val="bg1"/>
            </a:fgClr>
            <a:bgClr>
              <a:schemeClr val="tx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40" name="Oval 239">
            <a:extLst>
              <a:ext uri="{FF2B5EF4-FFF2-40B4-BE49-F238E27FC236}">
                <a16:creationId xmlns:a16="http://schemas.microsoft.com/office/drawing/2014/main" id="{9296AF4B-78D8-79B2-28F7-00FDA7D4EF04}"/>
              </a:ext>
            </a:extLst>
          </p:cNvPr>
          <p:cNvSpPr/>
          <p:nvPr/>
        </p:nvSpPr>
        <p:spPr>
          <a:xfrm>
            <a:off x="6649527" y="5504187"/>
            <a:ext cx="246193" cy="246193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1" name="Oval 240">
            <a:extLst>
              <a:ext uri="{FF2B5EF4-FFF2-40B4-BE49-F238E27FC236}">
                <a16:creationId xmlns:a16="http://schemas.microsoft.com/office/drawing/2014/main" id="{FE498545-6F40-99FB-7467-7C1363C14C22}"/>
              </a:ext>
            </a:extLst>
          </p:cNvPr>
          <p:cNvSpPr/>
          <p:nvPr/>
        </p:nvSpPr>
        <p:spPr>
          <a:xfrm>
            <a:off x="7275063" y="5504187"/>
            <a:ext cx="246193" cy="246193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2" name="Oval 241">
            <a:extLst>
              <a:ext uri="{FF2B5EF4-FFF2-40B4-BE49-F238E27FC236}">
                <a16:creationId xmlns:a16="http://schemas.microsoft.com/office/drawing/2014/main" id="{EE910899-683E-F070-BCDA-CA210753F3C3}"/>
              </a:ext>
            </a:extLst>
          </p:cNvPr>
          <p:cNvSpPr/>
          <p:nvPr/>
        </p:nvSpPr>
        <p:spPr>
          <a:xfrm>
            <a:off x="7868861" y="5504187"/>
            <a:ext cx="246193" cy="246193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3" name="Oval 242">
            <a:extLst>
              <a:ext uri="{FF2B5EF4-FFF2-40B4-BE49-F238E27FC236}">
                <a16:creationId xmlns:a16="http://schemas.microsoft.com/office/drawing/2014/main" id="{AF72E75B-B947-8EE8-6E3E-5182E8CBB9FA}"/>
              </a:ext>
            </a:extLst>
          </p:cNvPr>
          <p:cNvSpPr/>
          <p:nvPr/>
        </p:nvSpPr>
        <p:spPr>
          <a:xfrm>
            <a:off x="6649049" y="5915984"/>
            <a:ext cx="246193" cy="246193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4" name="Oval 243">
            <a:extLst>
              <a:ext uri="{FF2B5EF4-FFF2-40B4-BE49-F238E27FC236}">
                <a16:creationId xmlns:a16="http://schemas.microsoft.com/office/drawing/2014/main" id="{9EB3F6DF-041E-8BE7-A098-4197A9CC83CE}"/>
              </a:ext>
            </a:extLst>
          </p:cNvPr>
          <p:cNvSpPr/>
          <p:nvPr/>
        </p:nvSpPr>
        <p:spPr>
          <a:xfrm>
            <a:off x="7274585" y="5915984"/>
            <a:ext cx="246193" cy="246193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5" name="Oval 244">
            <a:extLst>
              <a:ext uri="{FF2B5EF4-FFF2-40B4-BE49-F238E27FC236}">
                <a16:creationId xmlns:a16="http://schemas.microsoft.com/office/drawing/2014/main" id="{26F65A60-7922-9003-809C-B8D7CC913FDF}"/>
              </a:ext>
            </a:extLst>
          </p:cNvPr>
          <p:cNvSpPr/>
          <p:nvPr/>
        </p:nvSpPr>
        <p:spPr>
          <a:xfrm>
            <a:off x="7868383" y="5915984"/>
            <a:ext cx="246193" cy="246193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6" name="Rectangle 245">
            <a:extLst>
              <a:ext uri="{FF2B5EF4-FFF2-40B4-BE49-F238E27FC236}">
                <a16:creationId xmlns:a16="http://schemas.microsoft.com/office/drawing/2014/main" id="{F2169DC4-7AEF-5D5C-ACEE-A05A4646155C}"/>
              </a:ext>
            </a:extLst>
          </p:cNvPr>
          <p:cNvSpPr/>
          <p:nvPr/>
        </p:nvSpPr>
        <p:spPr>
          <a:xfrm>
            <a:off x="3997916" y="1904012"/>
            <a:ext cx="1980000" cy="1029020"/>
          </a:xfrm>
          <a:prstGeom prst="rect">
            <a:avLst/>
          </a:prstGeom>
          <a:pattFill prst="pct70">
            <a:fgClr>
              <a:schemeClr val="bg1"/>
            </a:fgClr>
            <a:bgClr>
              <a:schemeClr val="tx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47" name="Rectangle 246">
            <a:extLst>
              <a:ext uri="{FF2B5EF4-FFF2-40B4-BE49-F238E27FC236}">
                <a16:creationId xmlns:a16="http://schemas.microsoft.com/office/drawing/2014/main" id="{F0F3260C-51E0-27FA-46B7-19F0EAB1B081}"/>
              </a:ext>
            </a:extLst>
          </p:cNvPr>
          <p:cNvSpPr/>
          <p:nvPr/>
        </p:nvSpPr>
        <p:spPr>
          <a:xfrm>
            <a:off x="1592127" y="4328780"/>
            <a:ext cx="1980000" cy="1029020"/>
          </a:xfrm>
          <a:prstGeom prst="rect">
            <a:avLst/>
          </a:prstGeom>
          <a:pattFill prst="pct70">
            <a:fgClr>
              <a:schemeClr val="bg1"/>
            </a:fgClr>
            <a:bgClr>
              <a:schemeClr val="tx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48" name="Oval 247">
            <a:extLst>
              <a:ext uri="{FF2B5EF4-FFF2-40B4-BE49-F238E27FC236}">
                <a16:creationId xmlns:a16="http://schemas.microsoft.com/office/drawing/2014/main" id="{6F91FC1B-8060-515D-AEA5-0DA837A3DF29}"/>
              </a:ext>
            </a:extLst>
          </p:cNvPr>
          <p:cNvSpPr/>
          <p:nvPr/>
        </p:nvSpPr>
        <p:spPr>
          <a:xfrm>
            <a:off x="1830454" y="4469754"/>
            <a:ext cx="246193" cy="246193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9" name="Oval 248">
            <a:extLst>
              <a:ext uri="{FF2B5EF4-FFF2-40B4-BE49-F238E27FC236}">
                <a16:creationId xmlns:a16="http://schemas.microsoft.com/office/drawing/2014/main" id="{66574E71-CEDF-8A97-5E15-073E5BA66B94}"/>
              </a:ext>
            </a:extLst>
          </p:cNvPr>
          <p:cNvSpPr/>
          <p:nvPr/>
        </p:nvSpPr>
        <p:spPr>
          <a:xfrm>
            <a:off x="2455990" y="4469754"/>
            <a:ext cx="246193" cy="246193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0" name="Oval 249">
            <a:extLst>
              <a:ext uri="{FF2B5EF4-FFF2-40B4-BE49-F238E27FC236}">
                <a16:creationId xmlns:a16="http://schemas.microsoft.com/office/drawing/2014/main" id="{5BCA665E-F80F-E21D-856C-4ACD1D5894F6}"/>
              </a:ext>
            </a:extLst>
          </p:cNvPr>
          <p:cNvSpPr/>
          <p:nvPr/>
        </p:nvSpPr>
        <p:spPr>
          <a:xfrm>
            <a:off x="3049788" y="4469754"/>
            <a:ext cx="246193" cy="246193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1" name="Oval 250">
            <a:extLst>
              <a:ext uri="{FF2B5EF4-FFF2-40B4-BE49-F238E27FC236}">
                <a16:creationId xmlns:a16="http://schemas.microsoft.com/office/drawing/2014/main" id="{C88E402C-1FB2-F771-B08F-5EA3A1E46D97}"/>
              </a:ext>
            </a:extLst>
          </p:cNvPr>
          <p:cNvSpPr/>
          <p:nvPr/>
        </p:nvSpPr>
        <p:spPr>
          <a:xfrm>
            <a:off x="1829976" y="4881551"/>
            <a:ext cx="246193" cy="246193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2" name="Oval 251">
            <a:extLst>
              <a:ext uri="{FF2B5EF4-FFF2-40B4-BE49-F238E27FC236}">
                <a16:creationId xmlns:a16="http://schemas.microsoft.com/office/drawing/2014/main" id="{343BBABB-3271-9031-B1C4-3717C17F8F2B}"/>
              </a:ext>
            </a:extLst>
          </p:cNvPr>
          <p:cNvSpPr/>
          <p:nvPr/>
        </p:nvSpPr>
        <p:spPr>
          <a:xfrm>
            <a:off x="2455512" y="4881551"/>
            <a:ext cx="246193" cy="246193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3" name="Oval 252">
            <a:extLst>
              <a:ext uri="{FF2B5EF4-FFF2-40B4-BE49-F238E27FC236}">
                <a16:creationId xmlns:a16="http://schemas.microsoft.com/office/drawing/2014/main" id="{DABE0109-EC2A-D5A8-C016-AF607B153705}"/>
              </a:ext>
            </a:extLst>
          </p:cNvPr>
          <p:cNvSpPr/>
          <p:nvPr/>
        </p:nvSpPr>
        <p:spPr>
          <a:xfrm>
            <a:off x="3049310" y="4881551"/>
            <a:ext cx="246193" cy="246193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4" name="Oval 253">
            <a:extLst>
              <a:ext uri="{FF2B5EF4-FFF2-40B4-BE49-F238E27FC236}">
                <a16:creationId xmlns:a16="http://schemas.microsoft.com/office/drawing/2014/main" id="{36422EB9-D248-C43A-A8AF-1D6FAF8CDC13}"/>
              </a:ext>
            </a:extLst>
          </p:cNvPr>
          <p:cNvSpPr/>
          <p:nvPr/>
        </p:nvSpPr>
        <p:spPr>
          <a:xfrm>
            <a:off x="4266513" y="2069621"/>
            <a:ext cx="246193" cy="246193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5" name="Oval 254">
            <a:extLst>
              <a:ext uri="{FF2B5EF4-FFF2-40B4-BE49-F238E27FC236}">
                <a16:creationId xmlns:a16="http://schemas.microsoft.com/office/drawing/2014/main" id="{E5705F52-56AA-0479-8BCC-9B55F09917C8}"/>
              </a:ext>
            </a:extLst>
          </p:cNvPr>
          <p:cNvSpPr/>
          <p:nvPr/>
        </p:nvSpPr>
        <p:spPr>
          <a:xfrm>
            <a:off x="4892049" y="2069621"/>
            <a:ext cx="246193" cy="246193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6" name="Oval 255">
            <a:extLst>
              <a:ext uri="{FF2B5EF4-FFF2-40B4-BE49-F238E27FC236}">
                <a16:creationId xmlns:a16="http://schemas.microsoft.com/office/drawing/2014/main" id="{C2D999F5-C854-42B6-4103-8DF6958CFA78}"/>
              </a:ext>
            </a:extLst>
          </p:cNvPr>
          <p:cNvSpPr/>
          <p:nvPr/>
        </p:nvSpPr>
        <p:spPr>
          <a:xfrm>
            <a:off x="5485847" y="2069621"/>
            <a:ext cx="246193" cy="246193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7" name="Oval 256">
            <a:extLst>
              <a:ext uri="{FF2B5EF4-FFF2-40B4-BE49-F238E27FC236}">
                <a16:creationId xmlns:a16="http://schemas.microsoft.com/office/drawing/2014/main" id="{144DE685-8298-CEFB-38C5-3F4655AF5F42}"/>
              </a:ext>
            </a:extLst>
          </p:cNvPr>
          <p:cNvSpPr/>
          <p:nvPr/>
        </p:nvSpPr>
        <p:spPr>
          <a:xfrm>
            <a:off x="4266035" y="2481418"/>
            <a:ext cx="246193" cy="246193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8" name="Oval 257">
            <a:extLst>
              <a:ext uri="{FF2B5EF4-FFF2-40B4-BE49-F238E27FC236}">
                <a16:creationId xmlns:a16="http://schemas.microsoft.com/office/drawing/2014/main" id="{D40C70E7-68B7-8DF3-0104-9C498CA4D8B6}"/>
              </a:ext>
            </a:extLst>
          </p:cNvPr>
          <p:cNvSpPr/>
          <p:nvPr/>
        </p:nvSpPr>
        <p:spPr>
          <a:xfrm>
            <a:off x="4891571" y="2481418"/>
            <a:ext cx="246193" cy="246193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9" name="Oval 258">
            <a:extLst>
              <a:ext uri="{FF2B5EF4-FFF2-40B4-BE49-F238E27FC236}">
                <a16:creationId xmlns:a16="http://schemas.microsoft.com/office/drawing/2014/main" id="{A59B78D0-1A61-452B-AD80-F2CD370BF7D2}"/>
              </a:ext>
            </a:extLst>
          </p:cNvPr>
          <p:cNvSpPr/>
          <p:nvPr/>
        </p:nvSpPr>
        <p:spPr>
          <a:xfrm>
            <a:off x="5485369" y="2481418"/>
            <a:ext cx="246193" cy="246193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0" name="TextBox 259">
            <a:extLst>
              <a:ext uri="{FF2B5EF4-FFF2-40B4-BE49-F238E27FC236}">
                <a16:creationId xmlns:a16="http://schemas.microsoft.com/office/drawing/2014/main" id="{32117381-EEF5-22D4-6B9A-89C789246604}"/>
              </a:ext>
            </a:extLst>
          </p:cNvPr>
          <p:cNvSpPr txBox="1"/>
          <p:nvPr/>
        </p:nvSpPr>
        <p:spPr>
          <a:xfrm>
            <a:off x="109716" y="1690841"/>
            <a:ext cx="131008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Predictor 1</a:t>
            </a:r>
          </a:p>
          <a:p>
            <a:pPr algn="ctr"/>
            <a:r>
              <a:rPr lang="en-US" dirty="0"/>
              <a:t>Nitrogen addition</a:t>
            </a:r>
          </a:p>
        </p:txBody>
      </p:sp>
      <p:sp>
        <p:nvSpPr>
          <p:cNvPr id="261" name="TextBox 260">
            <a:extLst>
              <a:ext uri="{FF2B5EF4-FFF2-40B4-BE49-F238E27FC236}">
                <a16:creationId xmlns:a16="http://schemas.microsoft.com/office/drawing/2014/main" id="{6BB1FAD2-CA39-18E0-C81F-E401E2733961}"/>
              </a:ext>
            </a:extLst>
          </p:cNvPr>
          <p:cNvSpPr txBox="1"/>
          <p:nvPr/>
        </p:nvSpPr>
        <p:spPr>
          <a:xfrm>
            <a:off x="72898" y="3703565"/>
            <a:ext cx="132047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Predictor 2</a:t>
            </a:r>
          </a:p>
          <a:p>
            <a:pPr algn="ctr"/>
            <a:r>
              <a:rPr lang="en-US" dirty="0"/>
              <a:t>Species</a:t>
            </a:r>
          </a:p>
        </p:txBody>
      </p:sp>
      <p:sp>
        <p:nvSpPr>
          <p:cNvPr id="262" name="Rectangle 261">
            <a:extLst>
              <a:ext uri="{FF2B5EF4-FFF2-40B4-BE49-F238E27FC236}">
                <a16:creationId xmlns:a16="http://schemas.microsoft.com/office/drawing/2014/main" id="{CE3231A8-0CD6-6E3D-5406-4FAA7CF3CE86}"/>
              </a:ext>
            </a:extLst>
          </p:cNvPr>
          <p:cNvSpPr/>
          <p:nvPr/>
        </p:nvSpPr>
        <p:spPr>
          <a:xfrm>
            <a:off x="491753" y="2609229"/>
            <a:ext cx="265504" cy="265504"/>
          </a:xfrm>
          <a:prstGeom prst="rect">
            <a:avLst/>
          </a:prstGeom>
          <a:solidFill>
            <a:schemeClr val="accent6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3" name="Rectangle 262">
            <a:extLst>
              <a:ext uri="{FF2B5EF4-FFF2-40B4-BE49-F238E27FC236}">
                <a16:creationId xmlns:a16="http://schemas.microsoft.com/office/drawing/2014/main" id="{2A7CD2EF-78AE-5577-7CAB-4D5437962253}"/>
              </a:ext>
            </a:extLst>
          </p:cNvPr>
          <p:cNvSpPr/>
          <p:nvPr/>
        </p:nvSpPr>
        <p:spPr>
          <a:xfrm>
            <a:off x="491753" y="2971243"/>
            <a:ext cx="265504" cy="265504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4" name="TextBox 263">
            <a:extLst>
              <a:ext uri="{FF2B5EF4-FFF2-40B4-BE49-F238E27FC236}">
                <a16:creationId xmlns:a16="http://schemas.microsoft.com/office/drawing/2014/main" id="{E20A3869-7C2C-4FEA-6E21-7A9E7AB4CC31}"/>
              </a:ext>
            </a:extLst>
          </p:cNvPr>
          <p:cNvSpPr txBox="1"/>
          <p:nvPr/>
        </p:nvSpPr>
        <p:spPr>
          <a:xfrm>
            <a:off x="725221" y="2551380"/>
            <a:ext cx="10701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Yes</a:t>
            </a:r>
          </a:p>
        </p:txBody>
      </p:sp>
      <p:sp>
        <p:nvSpPr>
          <p:cNvPr id="265" name="TextBox 264">
            <a:extLst>
              <a:ext uri="{FF2B5EF4-FFF2-40B4-BE49-F238E27FC236}">
                <a16:creationId xmlns:a16="http://schemas.microsoft.com/office/drawing/2014/main" id="{EC421A5C-C60D-0E82-9FC6-2250B831758F}"/>
              </a:ext>
            </a:extLst>
          </p:cNvPr>
          <p:cNvSpPr txBox="1"/>
          <p:nvPr/>
        </p:nvSpPr>
        <p:spPr>
          <a:xfrm>
            <a:off x="733138" y="2899828"/>
            <a:ext cx="10701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No</a:t>
            </a:r>
          </a:p>
        </p:txBody>
      </p:sp>
      <p:sp>
        <p:nvSpPr>
          <p:cNvPr id="266" name="Rectangle 265">
            <a:extLst>
              <a:ext uri="{FF2B5EF4-FFF2-40B4-BE49-F238E27FC236}">
                <a16:creationId xmlns:a16="http://schemas.microsoft.com/office/drawing/2014/main" id="{81E151D5-E809-4D89-6202-79D014B9AF9F}"/>
              </a:ext>
            </a:extLst>
          </p:cNvPr>
          <p:cNvSpPr/>
          <p:nvPr/>
        </p:nvSpPr>
        <p:spPr>
          <a:xfrm>
            <a:off x="491753" y="4360032"/>
            <a:ext cx="265504" cy="265504"/>
          </a:xfrm>
          <a:prstGeom prst="rect">
            <a:avLst/>
          </a:prstGeom>
          <a:pattFill prst="pct25">
            <a:fgClr>
              <a:schemeClr val="tx1"/>
            </a:fgClr>
            <a:bgClr>
              <a:schemeClr val="bg1"/>
            </a:bgClr>
          </a:patt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7" name="Rectangle 266">
            <a:extLst>
              <a:ext uri="{FF2B5EF4-FFF2-40B4-BE49-F238E27FC236}">
                <a16:creationId xmlns:a16="http://schemas.microsoft.com/office/drawing/2014/main" id="{178954C2-21D4-F67E-25E3-B3F10A19DCD8}"/>
              </a:ext>
            </a:extLst>
          </p:cNvPr>
          <p:cNvSpPr/>
          <p:nvPr/>
        </p:nvSpPr>
        <p:spPr>
          <a:xfrm>
            <a:off x="491753" y="4722046"/>
            <a:ext cx="265504" cy="265504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8" name="TextBox 267">
            <a:extLst>
              <a:ext uri="{FF2B5EF4-FFF2-40B4-BE49-F238E27FC236}">
                <a16:creationId xmlns:a16="http://schemas.microsoft.com/office/drawing/2014/main" id="{45D9D9F2-9A30-BD2C-9280-1B2E97FA5720}"/>
              </a:ext>
            </a:extLst>
          </p:cNvPr>
          <p:cNvSpPr txBox="1"/>
          <p:nvPr/>
        </p:nvSpPr>
        <p:spPr>
          <a:xfrm>
            <a:off x="725221" y="4302183"/>
            <a:ext cx="4097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</a:t>
            </a:r>
          </a:p>
        </p:txBody>
      </p:sp>
      <p:sp>
        <p:nvSpPr>
          <p:cNvPr id="269" name="TextBox 268">
            <a:extLst>
              <a:ext uri="{FF2B5EF4-FFF2-40B4-BE49-F238E27FC236}">
                <a16:creationId xmlns:a16="http://schemas.microsoft.com/office/drawing/2014/main" id="{DF885CD4-9FD3-0390-4D84-240C013A427D}"/>
              </a:ext>
            </a:extLst>
          </p:cNvPr>
          <p:cNvSpPr txBox="1"/>
          <p:nvPr/>
        </p:nvSpPr>
        <p:spPr>
          <a:xfrm>
            <a:off x="744025" y="4650631"/>
            <a:ext cx="3554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</a:t>
            </a:r>
          </a:p>
        </p:txBody>
      </p:sp>
    </p:spTree>
    <p:extLst>
      <p:ext uri="{BB962C8B-B14F-4D97-AF65-F5344CB8AC3E}">
        <p14:creationId xmlns:p14="http://schemas.microsoft.com/office/powerpoint/2010/main" val="192272489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02FB3159-B16B-D223-14D1-E2F1CAA8A7D8}"/>
              </a:ext>
            </a:extLst>
          </p:cNvPr>
          <p:cNvSpPr/>
          <p:nvPr/>
        </p:nvSpPr>
        <p:spPr>
          <a:xfrm>
            <a:off x="457200" y="2259287"/>
            <a:ext cx="8075240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b="0" dirty="0">
                <a:solidFill>
                  <a:srgbClr val="0070C0"/>
                </a:solidFill>
                <a:latin typeface="Monaco" pitchFamily="2" charset="77"/>
                <a:cs typeface="Calibri" panose="020F0502020204030204" pitchFamily="34" charset="0"/>
              </a:rPr>
              <a:t>&gt;</a:t>
            </a:r>
            <a:r>
              <a:rPr lang="en-US" sz="1400" b="0" dirty="0">
                <a:latin typeface="Monaco" pitchFamily="2" charset="77"/>
                <a:cs typeface="Calibri" panose="020F0502020204030204" pitchFamily="34" charset="0"/>
              </a:rPr>
              <a:t> </a:t>
            </a:r>
            <a:r>
              <a:rPr lang="en-US" sz="1400" b="0" dirty="0" err="1">
                <a:latin typeface="Monaco" pitchFamily="2" charset="77"/>
                <a:cs typeface="Calibri" panose="020F0502020204030204" pitchFamily="34" charset="0"/>
              </a:rPr>
              <a:t>split_plot_lm</a:t>
            </a:r>
            <a:r>
              <a:rPr lang="en-US" sz="1400" b="0" dirty="0">
                <a:latin typeface="Monaco" pitchFamily="2" charset="77"/>
                <a:cs typeface="Calibri" panose="020F0502020204030204" pitchFamily="34" charset="0"/>
              </a:rPr>
              <a:t>&lt;-</a:t>
            </a:r>
            <a:r>
              <a:rPr lang="en-US" sz="1400" b="0" dirty="0" err="1">
                <a:latin typeface="Monaco" pitchFamily="2" charset="77"/>
                <a:cs typeface="Calibri" panose="020F0502020204030204" pitchFamily="34" charset="0"/>
              </a:rPr>
              <a:t>lm</a:t>
            </a:r>
            <a:r>
              <a:rPr lang="en-US" sz="1400" b="0" dirty="0">
                <a:latin typeface="Monaco" pitchFamily="2" charset="77"/>
                <a:cs typeface="Calibri" panose="020F0502020204030204" pitchFamily="34" charset="0"/>
              </a:rPr>
              <a:t>(</a:t>
            </a:r>
            <a:r>
              <a:rPr lang="en-US" sz="1400" b="0" dirty="0" err="1">
                <a:latin typeface="Monaco" pitchFamily="2" charset="77"/>
                <a:cs typeface="Calibri" panose="020F0502020204030204" pitchFamily="34" charset="0"/>
              </a:rPr>
              <a:t>wheat_biomass</a:t>
            </a:r>
            <a:r>
              <a:rPr lang="en-US" sz="1400" b="0" dirty="0">
                <a:latin typeface="Monaco" pitchFamily="2" charset="77"/>
                <a:cs typeface="Calibri" panose="020F0502020204030204" pitchFamily="34" charset="0"/>
              </a:rPr>
              <a:t> ~ </a:t>
            </a:r>
            <a:r>
              <a:rPr lang="en-US" sz="1400" dirty="0" err="1">
                <a:latin typeface="Monaco" pitchFamily="2" charset="77"/>
                <a:cs typeface="Calibri" panose="020F0502020204030204" pitchFamily="34" charset="0"/>
              </a:rPr>
              <a:t>nitrogen_treat</a:t>
            </a:r>
            <a:r>
              <a:rPr lang="en-US" sz="1400" dirty="0">
                <a:latin typeface="Monaco" pitchFamily="2" charset="77"/>
                <a:cs typeface="Calibri" panose="020F0502020204030204" pitchFamily="34" charset="0"/>
              </a:rPr>
              <a:t> + species +</a:t>
            </a:r>
          </a:p>
          <a:p>
            <a:r>
              <a:rPr lang="en-US" sz="1400" dirty="0">
                <a:latin typeface="Monaco" pitchFamily="2" charset="77"/>
                <a:cs typeface="Calibri" panose="020F0502020204030204" pitchFamily="34" charset="0"/>
              </a:rPr>
              <a:t>		 </a:t>
            </a:r>
            <a:r>
              <a:rPr lang="en-US" sz="1400" dirty="0" err="1">
                <a:latin typeface="Monaco" pitchFamily="2" charset="77"/>
                <a:cs typeface="Calibri" panose="020F0502020204030204" pitchFamily="34" charset="0"/>
              </a:rPr>
              <a:t>nitrogen_treat:species</a:t>
            </a:r>
            <a:r>
              <a:rPr lang="en-US" sz="1400" b="0" dirty="0">
                <a:latin typeface="Monaco" pitchFamily="2" charset="77"/>
                <a:cs typeface="Calibri" panose="020F0502020204030204" pitchFamily="34" charset="0"/>
              </a:rPr>
              <a:t>, data = </a:t>
            </a:r>
            <a:r>
              <a:rPr lang="en-US" sz="1400" b="0" dirty="0" err="1">
                <a:latin typeface="Monaco" pitchFamily="2" charset="77"/>
                <a:cs typeface="Calibri" panose="020F0502020204030204" pitchFamily="34" charset="0"/>
              </a:rPr>
              <a:t>factorial_data</a:t>
            </a:r>
            <a:r>
              <a:rPr lang="en-US" sz="1400" b="0" dirty="0">
                <a:latin typeface="Monaco" pitchFamily="2" charset="77"/>
                <a:cs typeface="Calibri" panose="020F0502020204030204" pitchFamily="34" charset="0"/>
              </a:rPr>
              <a:t>)</a:t>
            </a:r>
          </a:p>
          <a:p>
            <a:endParaRPr lang="en-US" sz="1400" b="0" dirty="0">
              <a:latin typeface="Monaco" pitchFamily="2" charset="77"/>
              <a:cs typeface="Calibri" panose="020F05020202040302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D84408A-0BFA-E5DD-7999-18A06655D6DF}"/>
              </a:ext>
            </a:extLst>
          </p:cNvPr>
          <p:cNvSpPr txBox="1"/>
          <p:nvPr/>
        </p:nvSpPr>
        <p:spPr>
          <a:xfrm>
            <a:off x="457200" y="1622484"/>
            <a:ext cx="523059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accent5">
                    <a:lumMod val="75000"/>
                  </a:schemeClr>
                </a:solidFill>
              </a:rPr>
              <a:t>Incorrectly ignoring split plot “structure”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96D21CD-9C29-B757-B4DF-F7BB9779736E}"/>
              </a:ext>
            </a:extLst>
          </p:cNvPr>
          <p:cNvSpPr/>
          <p:nvPr/>
        </p:nvSpPr>
        <p:spPr>
          <a:xfrm>
            <a:off x="457200" y="4215087"/>
            <a:ext cx="8075240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b="0" dirty="0">
                <a:solidFill>
                  <a:srgbClr val="0070C0"/>
                </a:solidFill>
                <a:latin typeface="Monaco" pitchFamily="2" charset="77"/>
                <a:cs typeface="Calibri" panose="020F0502020204030204" pitchFamily="34" charset="0"/>
              </a:rPr>
              <a:t>&gt;</a:t>
            </a:r>
            <a:r>
              <a:rPr lang="en-US" sz="1400" dirty="0">
                <a:latin typeface="Monaco" pitchFamily="2" charset="77"/>
                <a:cs typeface="Calibri" panose="020F0502020204030204" pitchFamily="34" charset="0"/>
              </a:rPr>
              <a:t> </a:t>
            </a:r>
            <a:r>
              <a:rPr lang="en-US" sz="1400" dirty="0" err="1">
                <a:latin typeface="Monaco" pitchFamily="2" charset="77"/>
                <a:cs typeface="Calibri" panose="020F0502020204030204" pitchFamily="34" charset="0"/>
              </a:rPr>
              <a:t>split_plot_</a:t>
            </a:r>
            <a:r>
              <a:rPr lang="en-US" sz="1400" b="0" dirty="0" err="1">
                <a:latin typeface="Monaco" pitchFamily="2" charset="77"/>
                <a:cs typeface="Calibri" panose="020F0502020204030204" pitchFamily="34" charset="0"/>
              </a:rPr>
              <a:t>lmm</a:t>
            </a:r>
            <a:r>
              <a:rPr lang="en-US" sz="1400" b="0" dirty="0">
                <a:latin typeface="Monaco" pitchFamily="2" charset="77"/>
                <a:cs typeface="Calibri" panose="020F0502020204030204" pitchFamily="34" charset="0"/>
              </a:rPr>
              <a:t>&lt;-</a:t>
            </a:r>
            <a:r>
              <a:rPr lang="en-US" sz="1400" b="1" dirty="0" err="1">
                <a:solidFill>
                  <a:srgbClr val="00B0F0"/>
                </a:solidFill>
                <a:latin typeface="Monaco" pitchFamily="2" charset="77"/>
                <a:cs typeface="Calibri" panose="020F0502020204030204" pitchFamily="34" charset="0"/>
              </a:rPr>
              <a:t>lmer</a:t>
            </a:r>
            <a:r>
              <a:rPr lang="en-US" sz="1400" dirty="0">
                <a:latin typeface="Monaco" pitchFamily="2" charset="77"/>
                <a:cs typeface="Calibri" panose="020F0502020204030204" pitchFamily="34" charset="0"/>
              </a:rPr>
              <a:t>(</a:t>
            </a:r>
            <a:r>
              <a:rPr lang="en-US" sz="1400" dirty="0" err="1">
                <a:latin typeface="Monaco" pitchFamily="2" charset="77"/>
                <a:cs typeface="Calibri" panose="020F0502020204030204" pitchFamily="34" charset="0"/>
              </a:rPr>
              <a:t>wheat_</a:t>
            </a:r>
            <a:r>
              <a:rPr lang="en-US" sz="1400" b="0" dirty="0" err="1">
                <a:latin typeface="Monaco" pitchFamily="2" charset="77"/>
                <a:cs typeface="Calibri" panose="020F0502020204030204" pitchFamily="34" charset="0"/>
              </a:rPr>
              <a:t>biomass</a:t>
            </a:r>
            <a:r>
              <a:rPr lang="en-US" sz="1400" b="0" dirty="0">
                <a:latin typeface="Monaco" pitchFamily="2" charset="77"/>
                <a:cs typeface="Calibri" panose="020F0502020204030204" pitchFamily="34" charset="0"/>
              </a:rPr>
              <a:t> ~ </a:t>
            </a:r>
            <a:r>
              <a:rPr lang="en-US" sz="1400" dirty="0" err="1">
                <a:latin typeface="Monaco" pitchFamily="2" charset="77"/>
                <a:cs typeface="Calibri" panose="020F0502020204030204" pitchFamily="34" charset="0"/>
              </a:rPr>
              <a:t>nitrogen_treat</a:t>
            </a:r>
            <a:r>
              <a:rPr lang="en-US" sz="1400" dirty="0">
                <a:latin typeface="Monaco" pitchFamily="2" charset="77"/>
                <a:cs typeface="Calibri" panose="020F0502020204030204" pitchFamily="34" charset="0"/>
              </a:rPr>
              <a:t> + species +</a:t>
            </a:r>
          </a:p>
          <a:p>
            <a:r>
              <a:rPr lang="en-US" sz="1400" dirty="0">
                <a:latin typeface="Monaco" pitchFamily="2" charset="77"/>
                <a:cs typeface="Calibri" panose="020F0502020204030204" pitchFamily="34" charset="0"/>
              </a:rPr>
              <a:t>		 </a:t>
            </a:r>
            <a:r>
              <a:rPr lang="en-US" sz="1400" dirty="0" err="1">
                <a:latin typeface="Monaco" pitchFamily="2" charset="77"/>
                <a:cs typeface="Calibri" panose="020F0502020204030204" pitchFamily="34" charset="0"/>
              </a:rPr>
              <a:t>nitrogen_treat:species</a:t>
            </a:r>
            <a:r>
              <a:rPr lang="en-US" sz="1400" dirty="0">
                <a:latin typeface="Monaco" pitchFamily="2" charset="77"/>
                <a:cs typeface="Calibri" panose="020F0502020204030204" pitchFamily="34" charset="0"/>
              </a:rPr>
              <a:t> </a:t>
            </a:r>
            <a:r>
              <a:rPr lang="en-US" sz="1400" b="1" dirty="0">
                <a:solidFill>
                  <a:srgbClr val="00B0F0"/>
                </a:solidFill>
                <a:latin typeface="Monaco" pitchFamily="2" charset="77"/>
                <a:cs typeface="Calibri" panose="020F0502020204030204" pitchFamily="34" charset="0"/>
              </a:rPr>
              <a:t>+ (1|plot/</a:t>
            </a:r>
            <a:r>
              <a:rPr lang="en-US" sz="1400" b="1" dirty="0" err="1">
                <a:solidFill>
                  <a:srgbClr val="00B0F0"/>
                </a:solidFill>
                <a:latin typeface="Monaco" pitchFamily="2" charset="77"/>
                <a:cs typeface="Calibri" panose="020F0502020204030204" pitchFamily="34" charset="0"/>
              </a:rPr>
              <a:t>plot_half</a:t>
            </a:r>
            <a:r>
              <a:rPr lang="en-US" sz="1400" b="1" dirty="0">
                <a:solidFill>
                  <a:srgbClr val="00B0F0"/>
                </a:solidFill>
                <a:latin typeface="Monaco" pitchFamily="2" charset="77"/>
                <a:cs typeface="Calibri" panose="020F0502020204030204" pitchFamily="34" charset="0"/>
              </a:rPr>
              <a:t>)</a:t>
            </a:r>
            <a:r>
              <a:rPr lang="en-US" sz="1400" b="0" dirty="0">
                <a:latin typeface="Monaco" pitchFamily="2" charset="77"/>
                <a:cs typeface="Calibri" panose="020F0502020204030204" pitchFamily="34" charset="0"/>
              </a:rPr>
              <a:t>, data = 			</a:t>
            </a:r>
            <a:r>
              <a:rPr lang="en-US" sz="1400" b="0" dirty="0" err="1">
                <a:latin typeface="Monaco" pitchFamily="2" charset="77"/>
                <a:cs typeface="Calibri" panose="020F0502020204030204" pitchFamily="34" charset="0"/>
              </a:rPr>
              <a:t>factorial_data</a:t>
            </a:r>
            <a:r>
              <a:rPr lang="en-US" sz="1400" b="0" dirty="0">
                <a:latin typeface="Monaco" pitchFamily="2" charset="77"/>
                <a:cs typeface="Calibri" panose="020F0502020204030204" pitchFamily="34" charset="0"/>
              </a:rPr>
              <a:t>)</a:t>
            </a:r>
          </a:p>
          <a:p>
            <a:endParaRPr lang="en-US" sz="1400" b="0" dirty="0">
              <a:latin typeface="Monaco" pitchFamily="2" charset="77"/>
              <a:cs typeface="Calibri" panose="020F0502020204030204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3452C5F-07FA-D405-5080-4918379FA715}"/>
              </a:ext>
            </a:extLst>
          </p:cNvPr>
          <p:cNvSpPr txBox="1"/>
          <p:nvPr/>
        </p:nvSpPr>
        <p:spPr>
          <a:xfrm>
            <a:off x="457200" y="3578284"/>
            <a:ext cx="513858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accent5">
                    <a:lumMod val="75000"/>
                  </a:schemeClr>
                </a:solidFill>
              </a:rPr>
              <a:t>Correctly including split plot “structure”</a:t>
            </a:r>
          </a:p>
        </p:txBody>
      </p:sp>
      <p:sp>
        <p:nvSpPr>
          <p:cNvPr id="2" name="Rectangle 2">
            <a:extLst>
              <a:ext uri="{FF2B5EF4-FFF2-40B4-BE49-F238E27FC236}">
                <a16:creationId xmlns:a16="http://schemas.microsoft.com/office/drawing/2014/main" id="{900D1EC9-A4E2-6D90-82A5-885D7D16056A}"/>
              </a:ext>
            </a:extLst>
          </p:cNvPr>
          <p:cNvSpPr txBox="1">
            <a:spLocks noChangeArrowheads="1"/>
          </p:cNvSpPr>
          <p:nvPr/>
        </p:nvSpPr>
        <p:spPr>
          <a:xfrm>
            <a:off x="0" y="304346"/>
            <a:ext cx="9143999" cy="1143000"/>
          </a:xfrm>
          <a:prstGeom prst="rect">
            <a:avLst/>
          </a:prstGeom>
        </p:spPr>
        <p:txBody>
          <a:bodyPr anchor="ctr"/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Arial"/>
                <a:ea typeface="+mj-ea"/>
                <a:cs typeface="+mj-cs"/>
              </a:defRPr>
            </a:lvl1pPr>
          </a:lstStyle>
          <a:p>
            <a:pPr>
              <a:defRPr/>
            </a:pPr>
            <a:r>
              <a:rPr lang="en-AU" dirty="0">
                <a:solidFill>
                  <a:srgbClr val="FF6600"/>
                </a:solidFill>
              </a:rPr>
              <a:t>Split plot designs</a:t>
            </a:r>
            <a:endParaRPr lang="en-US" dirty="0">
              <a:solidFill>
                <a:srgbClr val="FF66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6830746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2"/>
          <p:cNvSpPr txBox="1">
            <a:spLocks noChangeArrowheads="1"/>
          </p:cNvSpPr>
          <p:nvPr/>
        </p:nvSpPr>
        <p:spPr>
          <a:xfrm>
            <a:off x="0" y="304346"/>
            <a:ext cx="9143999" cy="1143000"/>
          </a:xfrm>
          <a:prstGeom prst="rect">
            <a:avLst/>
          </a:prstGeom>
        </p:spPr>
        <p:txBody>
          <a:bodyPr anchor="ctr"/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Arial"/>
                <a:ea typeface="+mj-ea"/>
                <a:cs typeface="+mj-cs"/>
              </a:defRPr>
            </a:lvl1pPr>
          </a:lstStyle>
          <a:p>
            <a:pPr>
              <a:defRPr/>
            </a:pPr>
            <a:r>
              <a:rPr lang="en-AU" dirty="0">
                <a:solidFill>
                  <a:srgbClr val="FF6600"/>
                </a:solidFill>
              </a:rPr>
              <a:t>The </a:t>
            </a:r>
            <a:r>
              <a:rPr lang="en-AU" dirty="0" err="1">
                <a:solidFill>
                  <a:srgbClr val="FF6600"/>
                </a:solidFill>
              </a:rPr>
              <a:t>lm</a:t>
            </a:r>
            <a:r>
              <a:rPr lang="en-AU" dirty="0">
                <a:solidFill>
                  <a:srgbClr val="FF6600"/>
                </a:solidFill>
              </a:rPr>
              <a:t>() wrongly assumes this!</a:t>
            </a:r>
            <a:endParaRPr lang="en-US" dirty="0">
              <a:solidFill>
                <a:srgbClr val="FF6600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5EFA15A-82CC-B450-DCB8-22A2B61FA9C0}"/>
              </a:ext>
            </a:extLst>
          </p:cNvPr>
          <p:cNvSpPr/>
          <p:nvPr/>
        </p:nvSpPr>
        <p:spPr>
          <a:xfrm>
            <a:off x="1822260" y="1527622"/>
            <a:ext cx="5568491" cy="488587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4E3F979B-2D03-49B3-DAB1-2452EE6EE739}"/>
              </a:ext>
            </a:extLst>
          </p:cNvPr>
          <p:cNvSpPr/>
          <p:nvPr/>
        </p:nvSpPr>
        <p:spPr>
          <a:xfrm>
            <a:off x="2125015" y="1865567"/>
            <a:ext cx="246193" cy="246193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1D2AC8FB-57FA-05E5-B0CB-18BE66A40CD5}"/>
              </a:ext>
            </a:extLst>
          </p:cNvPr>
          <p:cNvSpPr/>
          <p:nvPr/>
        </p:nvSpPr>
        <p:spPr>
          <a:xfrm>
            <a:off x="2124777" y="2390757"/>
            <a:ext cx="246193" cy="246193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DE65DEBE-21BE-45AE-2C76-935AE23EF426}"/>
              </a:ext>
            </a:extLst>
          </p:cNvPr>
          <p:cNvSpPr/>
          <p:nvPr/>
        </p:nvSpPr>
        <p:spPr>
          <a:xfrm>
            <a:off x="2124776" y="2990113"/>
            <a:ext cx="246193" cy="246193"/>
          </a:xfrm>
          <a:prstGeom prst="ellipse">
            <a:avLst/>
          </a:prstGeom>
          <a:pattFill prst="pct30">
            <a:fgClr>
              <a:schemeClr val="tx1"/>
            </a:fgClr>
            <a:bgClr>
              <a:schemeClr val="accent6">
                <a:lumMod val="75000"/>
              </a:schemeClr>
            </a:bgClr>
          </a:patt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28DAA0C0-A437-633B-040D-B833B078DEB5}"/>
              </a:ext>
            </a:extLst>
          </p:cNvPr>
          <p:cNvSpPr/>
          <p:nvPr/>
        </p:nvSpPr>
        <p:spPr>
          <a:xfrm>
            <a:off x="2750551" y="1865567"/>
            <a:ext cx="246193" cy="246193"/>
          </a:xfrm>
          <a:prstGeom prst="ellipse">
            <a:avLst/>
          </a:prstGeom>
          <a:pattFill prst="pct25">
            <a:fgClr>
              <a:schemeClr val="tx1"/>
            </a:fgClr>
            <a:bgClr>
              <a:schemeClr val="bg1"/>
            </a:bgClr>
          </a:patt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18E6DE87-CF2F-C568-ABB8-F0EB4CBAC5C2}"/>
              </a:ext>
            </a:extLst>
          </p:cNvPr>
          <p:cNvSpPr/>
          <p:nvPr/>
        </p:nvSpPr>
        <p:spPr>
          <a:xfrm>
            <a:off x="2750313" y="2390757"/>
            <a:ext cx="246193" cy="246193"/>
          </a:xfrm>
          <a:prstGeom prst="ellipse">
            <a:avLst/>
          </a:prstGeom>
          <a:pattFill prst="pct30">
            <a:fgClr>
              <a:schemeClr val="tx1"/>
            </a:fgClr>
            <a:bgClr>
              <a:schemeClr val="accent6">
                <a:lumMod val="75000"/>
              </a:schemeClr>
            </a:bgClr>
          </a:patt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CC6DC877-B51A-509B-4D91-EB8FD2B42554}"/>
              </a:ext>
            </a:extLst>
          </p:cNvPr>
          <p:cNvSpPr/>
          <p:nvPr/>
        </p:nvSpPr>
        <p:spPr>
          <a:xfrm>
            <a:off x="2750312" y="2990113"/>
            <a:ext cx="246193" cy="246193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94577970-E58E-4183-C32B-480DF9B7F0CB}"/>
              </a:ext>
            </a:extLst>
          </p:cNvPr>
          <p:cNvSpPr/>
          <p:nvPr/>
        </p:nvSpPr>
        <p:spPr>
          <a:xfrm>
            <a:off x="3344349" y="1865567"/>
            <a:ext cx="246193" cy="246193"/>
          </a:xfrm>
          <a:prstGeom prst="ellipse">
            <a:avLst/>
          </a:prstGeom>
          <a:pattFill prst="pct30">
            <a:fgClr>
              <a:schemeClr val="tx1"/>
            </a:fgClr>
            <a:bgClr>
              <a:schemeClr val="accent6">
                <a:lumMod val="75000"/>
              </a:schemeClr>
            </a:bgClr>
          </a:patt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78C69A4F-6F54-0302-70ED-8EB92EA5347D}"/>
              </a:ext>
            </a:extLst>
          </p:cNvPr>
          <p:cNvSpPr/>
          <p:nvPr/>
        </p:nvSpPr>
        <p:spPr>
          <a:xfrm>
            <a:off x="3344111" y="2390757"/>
            <a:ext cx="246193" cy="246193"/>
          </a:xfrm>
          <a:prstGeom prst="ellipse">
            <a:avLst/>
          </a:prstGeom>
          <a:pattFill prst="pct25">
            <a:fgClr>
              <a:schemeClr val="tx1"/>
            </a:fgClr>
            <a:bgClr>
              <a:schemeClr val="bg1"/>
            </a:bgClr>
          </a:patt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1A04F23E-C529-172E-4417-8F18DDA332D6}"/>
              </a:ext>
            </a:extLst>
          </p:cNvPr>
          <p:cNvSpPr/>
          <p:nvPr/>
        </p:nvSpPr>
        <p:spPr>
          <a:xfrm>
            <a:off x="3344110" y="2990113"/>
            <a:ext cx="246193" cy="246193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4911DBFA-F9F5-5D1B-78D7-20F9B18ED6CF}"/>
              </a:ext>
            </a:extLst>
          </p:cNvPr>
          <p:cNvSpPr/>
          <p:nvPr/>
        </p:nvSpPr>
        <p:spPr>
          <a:xfrm>
            <a:off x="3879185" y="1851513"/>
            <a:ext cx="246193" cy="246193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9D6110F3-9FD1-2EE9-63E0-A12FFD5C92CB}"/>
              </a:ext>
            </a:extLst>
          </p:cNvPr>
          <p:cNvSpPr/>
          <p:nvPr/>
        </p:nvSpPr>
        <p:spPr>
          <a:xfrm>
            <a:off x="3878947" y="2376703"/>
            <a:ext cx="246193" cy="246193"/>
          </a:xfrm>
          <a:prstGeom prst="ellipse">
            <a:avLst/>
          </a:prstGeom>
          <a:pattFill prst="pct30">
            <a:fgClr>
              <a:schemeClr val="tx1"/>
            </a:fgClr>
            <a:bgClr>
              <a:schemeClr val="accent6">
                <a:lumMod val="75000"/>
              </a:schemeClr>
            </a:bgClr>
          </a:patt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Oval 31">
            <a:extLst>
              <a:ext uri="{FF2B5EF4-FFF2-40B4-BE49-F238E27FC236}">
                <a16:creationId xmlns:a16="http://schemas.microsoft.com/office/drawing/2014/main" id="{97CA2B71-9576-DDDD-6695-63D79778C886}"/>
              </a:ext>
            </a:extLst>
          </p:cNvPr>
          <p:cNvSpPr/>
          <p:nvPr/>
        </p:nvSpPr>
        <p:spPr>
          <a:xfrm>
            <a:off x="3878946" y="2976059"/>
            <a:ext cx="246193" cy="246193"/>
          </a:xfrm>
          <a:prstGeom prst="ellipse">
            <a:avLst/>
          </a:prstGeom>
          <a:pattFill prst="pct25">
            <a:fgClr>
              <a:schemeClr val="tx1"/>
            </a:fgClr>
            <a:bgClr>
              <a:schemeClr val="bg1"/>
            </a:bgClr>
          </a:patt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7751A2E6-9FBA-2765-2FF3-830888284299}"/>
              </a:ext>
            </a:extLst>
          </p:cNvPr>
          <p:cNvSpPr/>
          <p:nvPr/>
        </p:nvSpPr>
        <p:spPr>
          <a:xfrm>
            <a:off x="4504721" y="1851513"/>
            <a:ext cx="246193" cy="246193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43CE6F6F-2E09-EE62-77E4-E4121E198657}"/>
              </a:ext>
            </a:extLst>
          </p:cNvPr>
          <p:cNvSpPr/>
          <p:nvPr/>
        </p:nvSpPr>
        <p:spPr>
          <a:xfrm>
            <a:off x="4504483" y="2376703"/>
            <a:ext cx="246193" cy="246193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1FA2584D-0DBD-8080-2152-69A2D12F83E7}"/>
              </a:ext>
            </a:extLst>
          </p:cNvPr>
          <p:cNvSpPr/>
          <p:nvPr/>
        </p:nvSpPr>
        <p:spPr>
          <a:xfrm>
            <a:off x="4504482" y="2976059"/>
            <a:ext cx="246193" cy="246193"/>
          </a:xfrm>
          <a:prstGeom prst="ellipse">
            <a:avLst/>
          </a:prstGeom>
          <a:pattFill prst="pct30">
            <a:fgClr>
              <a:schemeClr val="tx1"/>
            </a:fgClr>
            <a:bgClr>
              <a:schemeClr val="accent6">
                <a:lumMod val="75000"/>
              </a:schemeClr>
            </a:bgClr>
          </a:patt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Oval 35">
            <a:extLst>
              <a:ext uri="{FF2B5EF4-FFF2-40B4-BE49-F238E27FC236}">
                <a16:creationId xmlns:a16="http://schemas.microsoft.com/office/drawing/2014/main" id="{54BFB003-F24A-A2B0-7B13-03C4934D187A}"/>
              </a:ext>
            </a:extLst>
          </p:cNvPr>
          <p:cNvSpPr/>
          <p:nvPr/>
        </p:nvSpPr>
        <p:spPr>
          <a:xfrm>
            <a:off x="5098519" y="1851513"/>
            <a:ext cx="246193" cy="246193"/>
          </a:xfrm>
          <a:prstGeom prst="ellipse">
            <a:avLst/>
          </a:prstGeom>
          <a:pattFill prst="pct25">
            <a:fgClr>
              <a:schemeClr val="tx1"/>
            </a:fgClr>
            <a:bgClr>
              <a:schemeClr val="bg1"/>
            </a:bgClr>
          </a:patt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Oval 36">
            <a:extLst>
              <a:ext uri="{FF2B5EF4-FFF2-40B4-BE49-F238E27FC236}">
                <a16:creationId xmlns:a16="http://schemas.microsoft.com/office/drawing/2014/main" id="{ECBF4558-8B19-29D8-5A64-D92D394A4359}"/>
              </a:ext>
            </a:extLst>
          </p:cNvPr>
          <p:cNvSpPr/>
          <p:nvPr/>
        </p:nvSpPr>
        <p:spPr>
          <a:xfrm>
            <a:off x="5098281" y="2376703"/>
            <a:ext cx="246193" cy="246193"/>
          </a:xfrm>
          <a:prstGeom prst="ellipse">
            <a:avLst/>
          </a:prstGeom>
          <a:pattFill prst="pct25">
            <a:fgClr>
              <a:schemeClr val="tx1"/>
            </a:fgClr>
            <a:bgClr>
              <a:schemeClr val="bg1"/>
            </a:bgClr>
          </a:patt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Oval 37">
            <a:extLst>
              <a:ext uri="{FF2B5EF4-FFF2-40B4-BE49-F238E27FC236}">
                <a16:creationId xmlns:a16="http://schemas.microsoft.com/office/drawing/2014/main" id="{0D461D04-5C76-2531-5929-A59A07DB9A3C}"/>
              </a:ext>
            </a:extLst>
          </p:cNvPr>
          <p:cNvSpPr/>
          <p:nvPr/>
        </p:nvSpPr>
        <p:spPr>
          <a:xfrm>
            <a:off x="5098280" y="2976059"/>
            <a:ext cx="246193" cy="246193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Oval 38">
            <a:extLst>
              <a:ext uri="{FF2B5EF4-FFF2-40B4-BE49-F238E27FC236}">
                <a16:creationId xmlns:a16="http://schemas.microsoft.com/office/drawing/2014/main" id="{7C1AA0D5-2D6F-2C0D-3A83-D192AB4607B9}"/>
              </a:ext>
            </a:extLst>
          </p:cNvPr>
          <p:cNvSpPr/>
          <p:nvPr/>
        </p:nvSpPr>
        <p:spPr>
          <a:xfrm>
            <a:off x="5626094" y="1844653"/>
            <a:ext cx="246193" cy="246193"/>
          </a:xfrm>
          <a:prstGeom prst="ellipse">
            <a:avLst/>
          </a:prstGeom>
          <a:pattFill prst="pct30">
            <a:fgClr>
              <a:schemeClr val="tx1"/>
            </a:fgClr>
            <a:bgClr>
              <a:schemeClr val="accent6">
                <a:lumMod val="75000"/>
              </a:schemeClr>
            </a:bgClr>
          </a:patt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Oval 39">
            <a:extLst>
              <a:ext uri="{FF2B5EF4-FFF2-40B4-BE49-F238E27FC236}">
                <a16:creationId xmlns:a16="http://schemas.microsoft.com/office/drawing/2014/main" id="{659CACC2-F0F0-8782-01E1-F37289D66B82}"/>
              </a:ext>
            </a:extLst>
          </p:cNvPr>
          <p:cNvSpPr/>
          <p:nvPr/>
        </p:nvSpPr>
        <p:spPr>
          <a:xfrm>
            <a:off x="5625856" y="2369843"/>
            <a:ext cx="246193" cy="246193"/>
          </a:xfrm>
          <a:prstGeom prst="ellipse">
            <a:avLst/>
          </a:prstGeom>
          <a:pattFill prst="pct30">
            <a:fgClr>
              <a:schemeClr val="tx1"/>
            </a:fgClr>
            <a:bgClr>
              <a:schemeClr val="accent6">
                <a:lumMod val="75000"/>
              </a:schemeClr>
            </a:bgClr>
          </a:patt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Oval 40">
            <a:extLst>
              <a:ext uri="{FF2B5EF4-FFF2-40B4-BE49-F238E27FC236}">
                <a16:creationId xmlns:a16="http://schemas.microsoft.com/office/drawing/2014/main" id="{9C25F135-2606-BC0B-37D7-5D7DECC8240F}"/>
              </a:ext>
            </a:extLst>
          </p:cNvPr>
          <p:cNvSpPr/>
          <p:nvPr/>
        </p:nvSpPr>
        <p:spPr>
          <a:xfrm>
            <a:off x="5625855" y="2969199"/>
            <a:ext cx="246193" cy="246193"/>
          </a:xfrm>
          <a:prstGeom prst="ellipse">
            <a:avLst/>
          </a:prstGeom>
          <a:pattFill prst="pct25">
            <a:fgClr>
              <a:schemeClr val="tx1"/>
            </a:fgClr>
            <a:bgClr>
              <a:schemeClr val="bg1"/>
            </a:bgClr>
          </a:patt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Oval 41">
            <a:extLst>
              <a:ext uri="{FF2B5EF4-FFF2-40B4-BE49-F238E27FC236}">
                <a16:creationId xmlns:a16="http://schemas.microsoft.com/office/drawing/2014/main" id="{6F8514D9-104C-53EE-7C64-DCBCE251E753}"/>
              </a:ext>
            </a:extLst>
          </p:cNvPr>
          <p:cNvSpPr/>
          <p:nvPr/>
        </p:nvSpPr>
        <p:spPr>
          <a:xfrm>
            <a:off x="6251630" y="1844653"/>
            <a:ext cx="246193" cy="246193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Oval 42">
            <a:extLst>
              <a:ext uri="{FF2B5EF4-FFF2-40B4-BE49-F238E27FC236}">
                <a16:creationId xmlns:a16="http://schemas.microsoft.com/office/drawing/2014/main" id="{66EAA1AF-BEB1-AFC0-7613-D5EED5429FFB}"/>
              </a:ext>
            </a:extLst>
          </p:cNvPr>
          <p:cNvSpPr/>
          <p:nvPr/>
        </p:nvSpPr>
        <p:spPr>
          <a:xfrm>
            <a:off x="6251392" y="2369843"/>
            <a:ext cx="246193" cy="246193"/>
          </a:xfrm>
          <a:prstGeom prst="ellipse">
            <a:avLst/>
          </a:prstGeom>
          <a:pattFill prst="pct25">
            <a:fgClr>
              <a:schemeClr val="tx1"/>
            </a:fgClr>
            <a:bgClr>
              <a:schemeClr val="bg1"/>
            </a:bgClr>
          </a:patt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Oval 43">
            <a:extLst>
              <a:ext uri="{FF2B5EF4-FFF2-40B4-BE49-F238E27FC236}">
                <a16:creationId xmlns:a16="http://schemas.microsoft.com/office/drawing/2014/main" id="{60987BD1-3C86-D512-3E46-29B7EFDDEC9D}"/>
              </a:ext>
            </a:extLst>
          </p:cNvPr>
          <p:cNvSpPr/>
          <p:nvPr/>
        </p:nvSpPr>
        <p:spPr>
          <a:xfrm>
            <a:off x="6251391" y="2969199"/>
            <a:ext cx="246193" cy="246193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Oval 44">
            <a:extLst>
              <a:ext uri="{FF2B5EF4-FFF2-40B4-BE49-F238E27FC236}">
                <a16:creationId xmlns:a16="http://schemas.microsoft.com/office/drawing/2014/main" id="{1175AEA8-6FB7-5865-7AA6-D0F2A636B67A}"/>
              </a:ext>
            </a:extLst>
          </p:cNvPr>
          <p:cNvSpPr/>
          <p:nvPr/>
        </p:nvSpPr>
        <p:spPr>
          <a:xfrm>
            <a:off x="6845428" y="1844653"/>
            <a:ext cx="246193" cy="246193"/>
          </a:xfrm>
          <a:prstGeom prst="ellipse">
            <a:avLst/>
          </a:prstGeom>
          <a:pattFill prst="pct30">
            <a:fgClr>
              <a:schemeClr val="tx1"/>
            </a:fgClr>
            <a:bgClr>
              <a:schemeClr val="accent6">
                <a:lumMod val="75000"/>
              </a:schemeClr>
            </a:bgClr>
          </a:patt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Oval 45">
            <a:extLst>
              <a:ext uri="{FF2B5EF4-FFF2-40B4-BE49-F238E27FC236}">
                <a16:creationId xmlns:a16="http://schemas.microsoft.com/office/drawing/2014/main" id="{5124B22F-8079-D69B-E6D0-6EE9F1E79D1D}"/>
              </a:ext>
            </a:extLst>
          </p:cNvPr>
          <p:cNvSpPr/>
          <p:nvPr/>
        </p:nvSpPr>
        <p:spPr>
          <a:xfrm>
            <a:off x="6845190" y="2369843"/>
            <a:ext cx="246193" cy="246193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Oval 46">
            <a:extLst>
              <a:ext uri="{FF2B5EF4-FFF2-40B4-BE49-F238E27FC236}">
                <a16:creationId xmlns:a16="http://schemas.microsoft.com/office/drawing/2014/main" id="{0CB0ACC7-0F41-698F-B49B-07FCE1254160}"/>
              </a:ext>
            </a:extLst>
          </p:cNvPr>
          <p:cNvSpPr/>
          <p:nvPr/>
        </p:nvSpPr>
        <p:spPr>
          <a:xfrm>
            <a:off x="6845189" y="2969199"/>
            <a:ext cx="246193" cy="246193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Oval 47">
            <a:extLst>
              <a:ext uri="{FF2B5EF4-FFF2-40B4-BE49-F238E27FC236}">
                <a16:creationId xmlns:a16="http://schemas.microsoft.com/office/drawing/2014/main" id="{2B00691C-AD18-AF97-350B-00668D412347}"/>
              </a:ext>
            </a:extLst>
          </p:cNvPr>
          <p:cNvSpPr/>
          <p:nvPr/>
        </p:nvSpPr>
        <p:spPr>
          <a:xfrm>
            <a:off x="2124776" y="3546143"/>
            <a:ext cx="246193" cy="246193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Oval 48">
            <a:extLst>
              <a:ext uri="{FF2B5EF4-FFF2-40B4-BE49-F238E27FC236}">
                <a16:creationId xmlns:a16="http://schemas.microsoft.com/office/drawing/2014/main" id="{512157DF-09CE-B262-6036-9EC6F8C43909}"/>
              </a:ext>
            </a:extLst>
          </p:cNvPr>
          <p:cNvSpPr/>
          <p:nvPr/>
        </p:nvSpPr>
        <p:spPr>
          <a:xfrm>
            <a:off x="2124538" y="4071333"/>
            <a:ext cx="246193" cy="246193"/>
          </a:xfrm>
          <a:prstGeom prst="ellipse">
            <a:avLst/>
          </a:prstGeom>
          <a:pattFill prst="pct30">
            <a:fgClr>
              <a:schemeClr val="tx1"/>
            </a:fgClr>
            <a:bgClr>
              <a:schemeClr val="accent6">
                <a:lumMod val="75000"/>
              </a:schemeClr>
            </a:bgClr>
          </a:patt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Oval 49">
            <a:extLst>
              <a:ext uri="{FF2B5EF4-FFF2-40B4-BE49-F238E27FC236}">
                <a16:creationId xmlns:a16="http://schemas.microsoft.com/office/drawing/2014/main" id="{0F67C2D2-E2E3-9B60-34E3-FE40540B0044}"/>
              </a:ext>
            </a:extLst>
          </p:cNvPr>
          <p:cNvSpPr/>
          <p:nvPr/>
        </p:nvSpPr>
        <p:spPr>
          <a:xfrm>
            <a:off x="2124537" y="4670689"/>
            <a:ext cx="246193" cy="246193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Oval 50">
            <a:extLst>
              <a:ext uri="{FF2B5EF4-FFF2-40B4-BE49-F238E27FC236}">
                <a16:creationId xmlns:a16="http://schemas.microsoft.com/office/drawing/2014/main" id="{2E203DFF-B850-4211-70E2-1948BA828D70}"/>
              </a:ext>
            </a:extLst>
          </p:cNvPr>
          <p:cNvSpPr/>
          <p:nvPr/>
        </p:nvSpPr>
        <p:spPr>
          <a:xfrm>
            <a:off x="2750312" y="3546143"/>
            <a:ext cx="246193" cy="246193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Oval 51">
            <a:extLst>
              <a:ext uri="{FF2B5EF4-FFF2-40B4-BE49-F238E27FC236}">
                <a16:creationId xmlns:a16="http://schemas.microsoft.com/office/drawing/2014/main" id="{499E3CA2-8ED4-4332-CA6D-912C0A676F54}"/>
              </a:ext>
            </a:extLst>
          </p:cNvPr>
          <p:cNvSpPr/>
          <p:nvPr/>
        </p:nvSpPr>
        <p:spPr>
          <a:xfrm>
            <a:off x="2750074" y="4071333"/>
            <a:ext cx="246193" cy="246193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Oval 52">
            <a:extLst>
              <a:ext uri="{FF2B5EF4-FFF2-40B4-BE49-F238E27FC236}">
                <a16:creationId xmlns:a16="http://schemas.microsoft.com/office/drawing/2014/main" id="{DFDC89DC-6C24-99F6-A418-D31B0E856078}"/>
              </a:ext>
            </a:extLst>
          </p:cNvPr>
          <p:cNvSpPr/>
          <p:nvPr/>
        </p:nvSpPr>
        <p:spPr>
          <a:xfrm>
            <a:off x="2750073" y="4670689"/>
            <a:ext cx="246193" cy="246193"/>
          </a:xfrm>
          <a:prstGeom prst="ellipse">
            <a:avLst/>
          </a:prstGeom>
          <a:pattFill prst="pct25">
            <a:fgClr>
              <a:schemeClr val="tx1"/>
            </a:fgClr>
            <a:bgClr>
              <a:schemeClr val="bg1"/>
            </a:bgClr>
          </a:patt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Oval 53">
            <a:extLst>
              <a:ext uri="{FF2B5EF4-FFF2-40B4-BE49-F238E27FC236}">
                <a16:creationId xmlns:a16="http://schemas.microsoft.com/office/drawing/2014/main" id="{EFEDD664-B006-4C65-EB12-4CFB03EB82A6}"/>
              </a:ext>
            </a:extLst>
          </p:cNvPr>
          <p:cNvSpPr/>
          <p:nvPr/>
        </p:nvSpPr>
        <p:spPr>
          <a:xfrm>
            <a:off x="3344110" y="3546143"/>
            <a:ext cx="246193" cy="246193"/>
          </a:xfrm>
          <a:prstGeom prst="ellipse">
            <a:avLst/>
          </a:prstGeom>
          <a:pattFill prst="pct30">
            <a:fgClr>
              <a:schemeClr val="tx1"/>
            </a:fgClr>
            <a:bgClr>
              <a:schemeClr val="accent6">
                <a:lumMod val="75000"/>
              </a:schemeClr>
            </a:bgClr>
          </a:patt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Oval 54">
            <a:extLst>
              <a:ext uri="{FF2B5EF4-FFF2-40B4-BE49-F238E27FC236}">
                <a16:creationId xmlns:a16="http://schemas.microsoft.com/office/drawing/2014/main" id="{BE110F43-BDB9-9D7E-7AC5-9435100CAE10}"/>
              </a:ext>
            </a:extLst>
          </p:cNvPr>
          <p:cNvSpPr/>
          <p:nvPr/>
        </p:nvSpPr>
        <p:spPr>
          <a:xfrm>
            <a:off x="3343872" y="4071333"/>
            <a:ext cx="246193" cy="246193"/>
          </a:xfrm>
          <a:prstGeom prst="ellipse">
            <a:avLst/>
          </a:prstGeom>
          <a:pattFill prst="pct25">
            <a:fgClr>
              <a:schemeClr val="tx1"/>
            </a:fgClr>
            <a:bgClr>
              <a:schemeClr val="bg1"/>
            </a:bgClr>
          </a:patt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Oval 55">
            <a:extLst>
              <a:ext uri="{FF2B5EF4-FFF2-40B4-BE49-F238E27FC236}">
                <a16:creationId xmlns:a16="http://schemas.microsoft.com/office/drawing/2014/main" id="{440EB292-66BB-379C-662C-EEB40308D3ED}"/>
              </a:ext>
            </a:extLst>
          </p:cNvPr>
          <p:cNvSpPr/>
          <p:nvPr/>
        </p:nvSpPr>
        <p:spPr>
          <a:xfrm>
            <a:off x="3343871" y="4670689"/>
            <a:ext cx="246193" cy="246193"/>
          </a:xfrm>
          <a:prstGeom prst="ellipse">
            <a:avLst/>
          </a:prstGeom>
          <a:pattFill prst="pct30">
            <a:fgClr>
              <a:schemeClr val="tx1"/>
            </a:fgClr>
            <a:bgClr>
              <a:schemeClr val="accent6">
                <a:lumMod val="75000"/>
              </a:schemeClr>
            </a:bgClr>
          </a:patt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" name="Oval 65">
            <a:extLst>
              <a:ext uri="{FF2B5EF4-FFF2-40B4-BE49-F238E27FC236}">
                <a16:creationId xmlns:a16="http://schemas.microsoft.com/office/drawing/2014/main" id="{AADBABC9-F3DA-B7A5-356C-C9182CEED78A}"/>
              </a:ext>
            </a:extLst>
          </p:cNvPr>
          <p:cNvSpPr/>
          <p:nvPr/>
        </p:nvSpPr>
        <p:spPr>
          <a:xfrm>
            <a:off x="3878946" y="3546143"/>
            <a:ext cx="246193" cy="246193"/>
          </a:xfrm>
          <a:prstGeom prst="ellipse">
            <a:avLst/>
          </a:prstGeom>
          <a:pattFill prst="pct25">
            <a:fgClr>
              <a:schemeClr val="tx1"/>
            </a:fgClr>
            <a:bgClr>
              <a:schemeClr val="bg1"/>
            </a:bgClr>
          </a:patt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7" name="Oval 66">
            <a:extLst>
              <a:ext uri="{FF2B5EF4-FFF2-40B4-BE49-F238E27FC236}">
                <a16:creationId xmlns:a16="http://schemas.microsoft.com/office/drawing/2014/main" id="{DC3E9936-6652-E4D3-695F-C6BC42CFA380}"/>
              </a:ext>
            </a:extLst>
          </p:cNvPr>
          <p:cNvSpPr/>
          <p:nvPr/>
        </p:nvSpPr>
        <p:spPr>
          <a:xfrm>
            <a:off x="3878708" y="4071333"/>
            <a:ext cx="246193" cy="246193"/>
          </a:xfrm>
          <a:prstGeom prst="ellipse">
            <a:avLst/>
          </a:prstGeom>
          <a:pattFill prst="pct30">
            <a:fgClr>
              <a:schemeClr val="tx1"/>
            </a:fgClr>
            <a:bgClr>
              <a:schemeClr val="accent6">
                <a:lumMod val="75000"/>
              </a:schemeClr>
            </a:bgClr>
          </a:patt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8" name="Oval 67">
            <a:extLst>
              <a:ext uri="{FF2B5EF4-FFF2-40B4-BE49-F238E27FC236}">
                <a16:creationId xmlns:a16="http://schemas.microsoft.com/office/drawing/2014/main" id="{B16357E0-A3DB-D869-0892-3841CD4C46D7}"/>
              </a:ext>
            </a:extLst>
          </p:cNvPr>
          <p:cNvSpPr/>
          <p:nvPr/>
        </p:nvSpPr>
        <p:spPr>
          <a:xfrm>
            <a:off x="3878707" y="4670689"/>
            <a:ext cx="246193" cy="246193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9" name="Oval 68">
            <a:extLst>
              <a:ext uri="{FF2B5EF4-FFF2-40B4-BE49-F238E27FC236}">
                <a16:creationId xmlns:a16="http://schemas.microsoft.com/office/drawing/2014/main" id="{47FC0CE0-3223-06ED-EDC9-59884EC92E42}"/>
              </a:ext>
            </a:extLst>
          </p:cNvPr>
          <p:cNvSpPr/>
          <p:nvPr/>
        </p:nvSpPr>
        <p:spPr>
          <a:xfrm>
            <a:off x="4504482" y="3546143"/>
            <a:ext cx="246193" cy="246193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0" name="Oval 69">
            <a:extLst>
              <a:ext uri="{FF2B5EF4-FFF2-40B4-BE49-F238E27FC236}">
                <a16:creationId xmlns:a16="http://schemas.microsoft.com/office/drawing/2014/main" id="{21DFBC09-EA42-E1E8-664A-ED40058EF5F5}"/>
              </a:ext>
            </a:extLst>
          </p:cNvPr>
          <p:cNvSpPr/>
          <p:nvPr/>
        </p:nvSpPr>
        <p:spPr>
          <a:xfrm>
            <a:off x="4504244" y="4071333"/>
            <a:ext cx="246193" cy="246193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1" name="Oval 70">
            <a:extLst>
              <a:ext uri="{FF2B5EF4-FFF2-40B4-BE49-F238E27FC236}">
                <a16:creationId xmlns:a16="http://schemas.microsoft.com/office/drawing/2014/main" id="{C68CD8CA-E9F3-E2BD-77AD-C1F64C73019C}"/>
              </a:ext>
            </a:extLst>
          </p:cNvPr>
          <p:cNvSpPr/>
          <p:nvPr/>
        </p:nvSpPr>
        <p:spPr>
          <a:xfrm>
            <a:off x="4504243" y="4670689"/>
            <a:ext cx="246193" cy="246193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2" name="Oval 71">
            <a:extLst>
              <a:ext uri="{FF2B5EF4-FFF2-40B4-BE49-F238E27FC236}">
                <a16:creationId xmlns:a16="http://schemas.microsoft.com/office/drawing/2014/main" id="{96551C03-C3B2-8D56-AF6D-8DBB3CF1998C}"/>
              </a:ext>
            </a:extLst>
          </p:cNvPr>
          <p:cNvSpPr/>
          <p:nvPr/>
        </p:nvSpPr>
        <p:spPr>
          <a:xfrm>
            <a:off x="5098280" y="3546143"/>
            <a:ext cx="246193" cy="246193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Oval 72">
            <a:extLst>
              <a:ext uri="{FF2B5EF4-FFF2-40B4-BE49-F238E27FC236}">
                <a16:creationId xmlns:a16="http://schemas.microsoft.com/office/drawing/2014/main" id="{1BA6CEFF-3FE0-3474-08C3-C5C3066221A5}"/>
              </a:ext>
            </a:extLst>
          </p:cNvPr>
          <p:cNvSpPr/>
          <p:nvPr/>
        </p:nvSpPr>
        <p:spPr>
          <a:xfrm>
            <a:off x="5098042" y="4071333"/>
            <a:ext cx="246193" cy="246193"/>
          </a:xfrm>
          <a:prstGeom prst="ellipse">
            <a:avLst/>
          </a:prstGeom>
          <a:pattFill prst="pct30">
            <a:fgClr>
              <a:schemeClr val="tx1"/>
            </a:fgClr>
            <a:bgClr>
              <a:schemeClr val="accent6">
                <a:lumMod val="75000"/>
              </a:schemeClr>
            </a:bgClr>
          </a:patt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4" name="Oval 73">
            <a:extLst>
              <a:ext uri="{FF2B5EF4-FFF2-40B4-BE49-F238E27FC236}">
                <a16:creationId xmlns:a16="http://schemas.microsoft.com/office/drawing/2014/main" id="{E8461867-E045-580C-1792-D3174DF84F91}"/>
              </a:ext>
            </a:extLst>
          </p:cNvPr>
          <p:cNvSpPr/>
          <p:nvPr/>
        </p:nvSpPr>
        <p:spPr>
          <a:xfrm>
            <a:off x="5098041" y="4670689"/>
            <a:ext cx="246193" cy="246193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5" name="Oval 74">
            <a:extLst>
              <a:ext uri="{FF2B5EF4-FFF2-40B4-BE49-F238E27FC236}">
                <a16:creationId xmlns:a16="http://schemas.microsoft.com/office/drawing/2014/main" id="{5B1A1710-5EC6-A05F-C1D2-93DD35885EA2}"/>
              </a:ext>
            </a:extLst>
          </p:cNvPr>
          <p:cNvSpPr/>
          <p:nvPr/>
        </p:nvSpPr>
        <p:spPr>
          <a:xfrm>
            <a:off x="5625855" y="3546143"/>
            <a:ext cx="246193" cy="246193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6" name="Oval 75">
            <a:extLst>
              <a:ext uri="{FF2B5EF4-FFF2-40B4-BE49-F238E27FC236}">
                <a16:creationId xmlns:a16="http://schemas.microsoft.com/office/drawing/2014/main" id="{375AFEBE-5874-6ECB-15D1-CAC912EAF4A2}"/>
              </a:ext>
            </a:extLst>
          </p:cNvPr>
          <p:cNvSpPr/>
          <p:nvPr/>
        </p:nvSpPr>
        <p:spPr>
          <a:xfrm>
            <a:off x="5625617" y="4071333"/>
            <a:ext cx="246193" cy="246193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7" name="Oval 76">
            <a:extLst>
              <a:ext uri="{FF2B5EF4-FFF2-40B4-BE49-F238E27FC236}">
                <a16:creationId xmlns:a16="http://schemas.microsoft.com/office/drawing/2014/main" id="{9299443E-0C87-B385-5598-2D9DF19333EA}"/>
              </a:ext>
            </a:extLst>
          </p:cNvPr>
          <p:cNvSpPr/>
          <p:nvPr/>
        </p:nvSpPr>
        <p:spPr>
          <a:xfrm>
            <a:off x="5625616" y="4670689"/>
            <a:ext cx="246193" cy="246193"/>
          </a:xfrm>
          <a:prstGeom prst="ellipse">
            <a:avLst/>
          </a:prstGeom>
          <a:pattFill prst="pct25">
            <a:fgClr>
              <a:schemeClr val="tx1"/>
            </a:fgClr>
            <a:bgClr>
              <a:schemeClr val="bg1"/>
            </a:bgClr>
          </a:patt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8" name="Oval 77">
            <a:extLst>
              <a:ext uri="{FF2B5EF4-FFF2-40B4-BE49-F238E27FC236}">
                <a16:creationId xmlns:a16="http://schemas.microsoft.com/office/drawing/2014/main" id="{155F7E8F-3D14-E1CB-AFD9-1C0386D8DFA0}"/>
              </a:ext>
            </a:extLst>
          </p:cNvPr>
          <p:cNvSpPr/>
          <p:nvPr/>
        </p:nvSpPr>
        <p:spPr>
          <a:xfrm>
            <a:off x="6251391" y="3546143"/>
            <a:ext cx="246193" cy="246193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9" name="Oval 78">
            <a:extLst>
              <a:ext uri="{FF2B5EF4-FFF2-40B4-BE49-F238E27FC236}">
                <a16:creationId xmlns:a16="http://schemas.microsoft.com/office/drawing/2014/main" id="{56D21D44-BB4F-7ED7-6ACD-318F68DB5B02}"/>
              </a:ext>
            </a:extLst>
          </p:cNvPr>
          <p:cNvSpPr/>
          <p:nvPr/>
        </p:nvSpPr>
        <p:spPr>
          <a:xfrm>
            <a:off x="6251153" y="4071333"/>
            <a:ext cx="246193" cy="246193"/>
          </a:xfrm>
          <a:prstGeom prst="ellipse">
            <a:avLst/>
          </a:prstGeom>
          <a:pattFill prst="pct30">
            <a:fgClr>
              <a:schemeClr val="tx1"/>
            </a:fgClr>
            <a:bgClr>
              <a:schemeClr val="accent6">
                <a:lumMod val="75000"/>
              </a:schemeClr>
            </a:bgClr>
          </a:patt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0" name="Oval 79">
            <a:extLst>
              <a:ext uri="{FF2B5EF4-FFF2-40B4-BE49-F238E27FC236}">
                <a16:creationId xmlns:a16="http://schemas.microsoft.com/office/drawing/2014/main" id="{087BD085-713E-B46D-507D-4B37B08D526C}"/>
              </a:ext>
            </a:extLst>
          </p:cNvPr>
          <p:cNvSpPr/>
          <p:nvPr/>
        </p:nvSpPr>
        <p:spPr>
          <a:xfrm>
            <a:off x="6251152" y="4670689"/>
            <a:ext cx="246193" cy="246193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1" name="Oval 80">
            <a:extLst>
              <a:ext uri="{FF2B5EF4-FFF2-40B4-BE49-F238E27FC236}">
                <a16:creationId xmlns:a16="http://schemas.microsoft.com/office/drawing/2014/main" id="{3CC9B8BE-B205-CB80-60CE-66796309F25D}"/>
              </a:ext>
            </a:extLst>
          </p:cNvPr>
          <p:cNvSpPr/>
          <p:nvPr/>
        </p:nvSpPr>
        <p:spPr>
          <a:xfrm>
            <a:off x="6845189" y="3546143"/>
            <a:ext cx="246193" cy="246193"/>
          </a:xfrm>
          <a:prstGeom prst="ellipse">
            <a:avLst/>
          </a:prstGeom>
          <a:pattFill prst="pct25">
            <a:fgClr>
              <a:schemeClr val="tx1"/>
            </a:fgClr>
            <a:bgClr>
              <a:schemeClr val="bg1"/>
            </a:bgClr>
          </a:patt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" name="Oval 81">
            <a:extLst>
              <a:ext uri="{FF2B5EF4-FFF2-40B4-BE49-F238E27FC236}">
                <a16:creationId xmlns:a16="http://schemas.microsoft.com/office/drawing/2014/main" id="{38DEB426-1467-B467-CA43-E4ADDE2A1D54}"/>
              </a:ext>
            </a:extLst>
          </p:cNvPr>
          <p:cNvSpPr/>
          <p:nvPr/>
        </p:nvSpPr>
        <p:spPr>
          <a:xfrm>
            <a:off x="6844951" y="4071333"/>
            <a:ext cx="246193" cy="246193"/>
          </a:xfrm>
          <a:prstGeom prst="ellipse">
            <a:avLst/>
          </a:prstGeom>
          <a:pattFill prst="pct25">
            <a:fgClr>
              <a:schemeClr val="tx1"/>
            </a:fgClr>
            <a:bgClr>
              <a:schemeClr val="bg1"/>
            </a:bgClr>
          </a:patt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3" name="Oval 82">
            <a:extLst>
              <a:ext uri="{FF2B5EF4-FFF2-40B4-BE49-F238E27FC236}">
                <a16:creationId xmlns:a16="http://schemas.microsoft.com/office/drawing/2014/main" id="{26CEF798-0D60-1C06-93DD-E859DA8945EF}"/>
              </a:ext>
            </a:extLst>
          </p:cNvPr>
          <p:cNvSpPr/>
          <p:nvPr/>
        </p:nvSpPr>
        <p:spPr>
          <a:xfrm>
            <a:off x="6844950" y="4670689"/>
            <a:ext cx="246193" cy="246193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63C97976-4D6A-B245-0353-3FF1C0DA2832}"/>
              </a:ext>
            </a:extLst>
          </p:cNvPr>
          <p:cNvSpPr/>
          <p:nvPr/>
        </p:nvSpPr>
        <p:spPr>
          <a:xfrm>
            <a:off x="2124538" y="5216793"/>
            <a:ext cx="246193" cy="246193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FDBC7A20-E98D-F6D2-B5CC-FA69E35FE372}"/>
              </a:ext>
            </a:extLst>
          </p:cNvPr>
          <p:cNvSpPr/>
          <p:nvPr/>
        </p:nvSpPr>
        <p:spPr>
          <a:xfrm>
            <a:off x="2124537" y="5816149"/>
            <a:ext cx="246193" cy="246193"/>
          </a:xfrm>
          <a:prstGeom prst="ellipse">
            <a:avLst/>
          </a:prstGeom>
          <a:pattFill prst="pct25">
            <a:fgClr>
              <a:schemeClr val="tx1"/>
            </a:fgClr>
            <a:bgClr>
              <a:schemeClr val="bg1"/>
            </a:bgClr>
          </a:patt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6C8689A8-8608-5DF2-776D-B1EFA9A7C500}"/>
              </a:ext>
            </a:extLst>
          </p:cNvPr>
          <p:cNvSpPr/>
          <p:nvPr/>
        </p:nvSpPr>
        <p:spPr>
          <a:xfrm>
            <a:off x="2750074" y="5216793"/>
            <a:ext cx="246193" cy="246193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FCE866D3-C6E1-2028-CAAB-59D168B0B404}"/>
              </a:ext>
            </a:extLst>
          </p:cNvPr>
          <p:cNvSpPr/>
          <p:nvPr/>
        </p:nvSpPr>
        <p:spPr>
          <a:xfrm>
            <a:off x="2750073" y="5816149"/>
            <a:ext cx="246193" cy="246193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2702920A-E62C-421E-373F-61E68FEB34E2}"/>
              </a:ext>
            </a:extLst>
          </p:cNvPr>
          <p:cNvSpPr/>
          <p:nvPr/>
        </p:nvSpPr>
        <p:spPr>
          <a:xfrm>
            <a:off x="3343872" y="5216793"/>
            <a:ext cx="246193" cy="246193"/>
          </a:xfrm>
          <a:prstGeom prst="ellipse">
            <a:avLst/>
          </a:prstGeom>
          <a:pattFill prst="pct25">
            <a:fgClr>
              <a:schemeClr val="tx1"/>
            </a:fgClr>
            <a:bgClr>
              <a:schemeClr val="bg1"/>
            </a:bgClr>
          </a:patt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E79F1D38-19B1-A8CE-F732-5B4FE34FD02F}"/>
              </a:ext>
            </a:extLst>
          </p:cNvPr>
          <p:cNvSpPr/>
          <p:nvPr/>
        </p:nvSpPr>
        <p:spPr>
          <a:xfrm>
            <a:off x="3343871" y="5816149"/>
            <a:ext cx="246193" cy="246193"/>
          </a:xfrm>
          <a:prstGeom prst="ellipse">
            <a:avLst/>
          </a:prstGeom>
          <a:pattFill prst="pct30">
            <a:fgClr>
              <a:schemeClr val="tx1"/>
            </a:fgClr>
            <a:bgClr>
              <a:schemeClr val="accent6">
                <a:lumMod val="75000"/>
              </a:schemeClr>
            </a:bgClr>
          </a:patt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56B82C43-F9E9-A628-8879-AE832DD24C79}"/>
              </a:ext>
            </a:extLst>
          </p:cNvPr>
          <p:cNvSpPr/>
          <p:nvPr/>
        </p:nvSpPr>
        <p:spPr>
          <a:xfrm>
            <a:off x="3878708" y="5216793"/>
            <a:ext cx="246193" cy="246193"/>
          </a:xfrm>
          <a:prstGeom prst="ellipse">
            <a:avLst/>
          </a:prstGeom>
          <a:pattFill prst="pct25">
            <a:fgClr>
              <a:schemeClr val="tx1"/>
            </a:fgClr>
            <a:bgClr>
              <a:schemeClr val="bg1"/>
            </a:bgClr>
          </a:patt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B7E94B71-D2CC-CA69-47E5-B8A9DA07437F}"/>
              </a:ext>
            </a:extLst>
          </p:cNvPr>
          <p:cNvSpPr/>
          <p:nvPr/>
        </p:nvSpPr>
        <p:spPr>
          <a:xfrm>
            <a:off x="3878707" y="5816149"/>
            <a:ext cx="246193" cy="246193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E90AF47F-A785-3A9D-43FB-CA4B65EF38CD}"/>
              </a:ext>
            </a:extLst>
          </p:cNvPr>
          <p:cNvSpPr/>
          <p:nvPr/>
        </p:nvSpPr>
        <p:spPr>
          <a:xfrm>
            <a:off x="4504244" y="5216793"/>
            <a:ext cx="246193" cy="246193"/>
          </a:xfrm>
          <a:prstGeom prst="ellipse">
            <a:avLst/>
          </a:prstGeom>
          <a:pattFill prst="pct30">
            <a:fgClr>
              <a:schemeClr val="tx1"/>
            </a:fgClr>
            <a:bgClr>
              <a:schemeClr val="accent6">
                <a:lumMod val="75000"/>
              </a:schemeClr>
            </a:bgClr>
          </a:patt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E2B4D45C-6C52-A629-9085-11D5E9F398F9}"/>
              </a:ext>
            </a:extLst>
          </p:cNvPr>
          <p:cNvSpPr/>
          <p:nvPr/>
        </p:nvSpPr>
        <p:spPr>
          <a:xfrm>
            <a:off x="4504243" y="5816149"/>
            <a:ext cx="246193" cy="246193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0C42BD57-5471-9623-6BDE-3D45484D57D2}"/>
              </a:ext>
            </a:extLst>
          </p:cNvPr>
          <p:cNvSpPr/>
          <p:nvPr/>
        </p:nvSpPr>
        <p:spPr>
          <a:xfrm>
            <a:off x="5098042" y="5216793"/>
            <a:ext cx="246193" cy="246193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C3F28CC4-21D6-04A8-E844-DF40A66CE2A0}"/>
              </a:ext>
            </a:extLst>
          </p:cNvPr>
          <p:cNvSpPr/>
          <p:nvPr/>
        </p:nvSpPr>
        <p:spPr>
          <a:xfrm>
            <a:off x="5098041" y="5816149"/>
            <a:ext cx="246193" cy="246193"/>
          </a:xfrm>
          <a:prstGeom prst="ellipse">
            <a:avLst/>
          </a:prstGeom>
          <a:pattFill prst="pct25">
            <a:fgClr>
              <a:schemeClr val="tx1"/>
            </a:fgClr>
            <a:bgClr>
              <a:schemeClr val="bg1"/>
            </a:bgClr>
          </a:patt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80E52B27-B7DF-CC2F-A024-BF8799732F88}"/>
              </a:ext>
            </a:extLst>
          </p:cNvPr>
          <p:cNvSpPr/>
          <p:nvPr/>
        </p:nvSpPr>
        <p:spPr>
          <a:xfrm>
            <a:off x="5625617" y="5216793"/>
            <a:ext cx="246193" cy="246193"/>
          </a:xfrm>
          <a:prstGeom prst="ellipse">
            <a:avLst/>
          </a:prstGeom>
          <a:pattFill prst="pct30">
            <a:fgClr>
              <a:schemeClr val="tx1"/>
            </a:fgClr>
            <a:bgClr>
              <a:schemeClr val="accent6">
                <a:lumMod val="75000"/>
              </a:schemeClr>
            </a:bgClr>
          </a:patt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4718849F-28B0-D5CA-587A-BDF61F0C2B71}"/>
              </a:ext>
            </a:extLst>
          </p:cNvPr>
          <p:cNvSpPr/>
          <p:nvPr/>
        </p:nvSpPr>
        <p:spPr>
          <a:xfrm>
            <a:off x="5625616" y="5816149"/>
            <a:ext cx="246193" cy="246193"/>
          </a:xfrm>
          <a:prstGeom prst="ellipse">
            <a:avLst/>
          </a:prstGeom>
          <a:pattFill prst="pct30">
            <a:fgClr>
              <a:schemeClr val="tx1"/>
            </a:fgClr>
            <a:bgClr>
              <a:schemeClr val="accent6">
                <a:lumMod val="75000"/>
              </a:schemeClr>
            </a:bgClr>
          </a:patt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59C2AF09-D226-B160-9857-FF01A289BB9C}"/>
              </a:ext>
            </a:extLst>
          </p:cNvPr>
          <p:cNvSpPr/>
          <p:nvPr/>
        </p:nvSpPr>
        <p:spPr>
          <a:xfrm>
            <a:off x="6251153" y="5216793"/>
            <a:ext cx="246193" cy="246193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94FB3F6C-7F11-EB04-B9DD-62E0823C51ED}"/>
              </a:ext>
            </a:extLst>
          </p:cNvPr>
          <p:cNvSpPr/>
          <p:nvPr/>
        </p:nvSpPr>
        <p:spPr>
          <a:xfrm>
            <a:off x="6251152" y="5816149"/>
            <a:ext cx="246193" cy="246193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54843177-D272-6364-AA5F-C26FE06AC06E}"/>
              </a:ext>
            </a:extLst>
          </p:cNvPr>
          <p:cNvSpPr/>
          <p:nvPr/>
        </p:nvSpPr>
        <p:spPr>
          <a:xfrm>
            <a:off x="6844951" y="5216793"/>
            <a:ext cx="246193" cy="246193"/>
          </a:xfrm>
          <a:prstGeom prst="ellipse">
            <a:avLst/>
          </a:prstGeom>
          <a:pattFill prst="pct25">
            <a:fgClr>
              <a:schemeClr val="tx1"/>
            </a:fgClr>
            <a:bgClr>
              <a:schemeClr val="bg1"/>
            </a:bgClr>
          </a:patt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Oval 56">
            <a:extLst>
              <a:ext uri="{FF2B5EF4-FFF2-40B4-BE49-F238E27FC236}">
                <a16:creationId xmlns:a16="http://schemas.microsoft.com/office/drawing/2014/main" id="{61A8468C-DDCC-C1E9-14BC-C1944191D5C1}"/>
              </a:ext>
            </a:extLst>
          </p:cNvPr>
          <p:cNvSpPr/>
          <p:nvPr/>
        </p:nvSpPr>
        <p:spPr>
          <a:xfrm>
            <a:off x="6844950" y="5816149"/>
            <a:ext cx="246193" cy="246193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25E989F0-34DD-18AB-1822-1BCCCF6B3377}"/>
              </a:ext>
            </a:extLst>
          </p:cNvPr>
          <p:cNvSpPr txBox="1"/>
          <p:nvPr/>
        </p:nvSpPr>
        <p:spPr>
          <a:xfrm>
            <a:off x="109716" y="1690841"/>
            <a:ext cx="131008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Predictor 1</a:t>
            </a:r>
          </a:p>
          <a:p>
            <a:pPr algn="ctr"/>
            <a:r>
              <a:rPr lang="en-US" dirty="0"/>
              <a:t>Nitrogen addition</a:t>
            </a: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F3CA2957-9E7C-63F1-4CEF-8B9B8EDA434B}"/>
              </a:ext>
            </a:extLst>
          </p:cNvPr>
          <p:cNvSpPr txBox="1"/>
          <p:nvPr/>
        </p:nvSpPr>
        <p:spPr>
          <a:xfrm>
            <a:off x="72898" y="3703565"/>
            <a:ext cx="132047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Predictor 2</a:t>
            </a:r>
          </a:p>
          <a:p>
            <a:pPr algn="ctr"/>
            <a:r>
              <a:rPr lang="en-US" dirty="0"/>
              <a:t>Species</a:t>
            </a:r>
          </a:p>
        </p:txBody>
      </p:sp>
      <p:sp>
        <p:nvSpPr>
          <p:cNvPr id="60" name="Rectangle 59">
            <a:extLst>
              <a:ext uri="{FF2B5EF4-FFF2-40B4-BE49-F238E27FC236}">
                <a16:creationId xmlns:a16="http://schemas.microsoft.com/office/drawing/2014/main" id="{79275DCD-007D-9C77-2380-EAFD6DDBE557}"/>
              </a:ext>
            </a:extLst>
          </p:cNvPr>
          <p:cNvSpPr/>
          <p:nvPr/>
        </p:nvSpPr>
        <p:spPr>
          <a:xfrm>
            <a:off x="491753" y="2609229"/>
            <a:ext cx="265504" cy="265504"/>
          </a:xfrm>
          <a:prstGeom prst="rect">
            <a:avLst/>
          </a:prstGeom>
          <a:solidFill>
            <a:schemeClr val="accent6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Rectangle 60">
            <a:extLst>
              <a:ext uri="{FF2B5EF4-FFF2-40B4-BE49-F238E27FC236}">
                <a16:creationId xmlns:a16="http://schemas.microsoft.com/office/drawing/2014/main" id="{FBA19621-895A-41D4-FE5A-4B93ABFA33B9}"/>
              </a:ext>
            </a:extLst>
          </p:cNvPr>
          <p:cNvSpPr/>
          <p:nvPr/>
        </p:nvSpPr>
        <p:spPr>
          <a:xfrm>
            <a:off x="491753" y="2971243"/>
            <a:ext cx="265504" cy="265504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2" name="Rectangle 61">
            <a:extLst>
              <a:ext uri="{FF2B5EF4-FFF2-40B4-BE49-F238E27FC236}">
                <a16:creationId xmlns:a16="http://schemas.microsoft.com/office/drawing/2014/main" id="{ECA8BAD2-C13B-7C03-5A22-5EEB63CAD376}"/>
              </a:ext>
            </a:extLst>
          </p:cNvPr>
          <p:cNvSpPr/>
          <p:nvPr/>
        </p:nvSpPr>
        <p:spPr>
          <a:xfrm>
            <a:off x="491753" y="4360032"/>
            <a:ext cx="265504" cy="265504"/>
          </a:xfrm>
          <a:prstGeom prst="rect">
            <a:avLst/>
          </a:prstGeom>
          <a:pattFill prst="pct25">
            <a:fgClr>
              <a:schemeClr val="tx1"/>
            </a:fgClr>
            <a:bgClr>
              <a:schemeClr val="bg1"/>
            </a:bgClr>
          </a:patt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3" name="Rectangle 62">
            <a:extLst>
              <a:ext uri="{FF2B5EF4-FFF2-40B4-BE49-F238E27FC236}">
                <a16:creationId xmlns:a16="http://schemas.microsoft.com/office/drawing/2014/main" id="{3E8AE749-24F1-BEEB-B655-87E4EFAF9E23}"/>
              </a:ext>
            </a:extLst>
          </p:cNvPr>
          <p:cNvSpPr/>
          <p:nvPr/>
        </p:nvSpPr>
        <p:spPr>
          <a:xfrm>
            <a:off x="491753" y="4722046"/>
            <a:ext cx="265504" cy="265504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B9DCB831-3D11-C4C7-2BBA-9450D6F1201C}"/>
              </a:ext>
            </a:extLst>
          </p:cNvPr>
          <p:cNvSpPr txBox="1"/>
          <p:nvPr/>
        </p:nvSpPr>
        <p:spPr>
          <a:xfrm>
            <a:off x="725221" y="4302183"/>
            <a:ext cx="4097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</a:t>
            </a: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63E7F1EA-9A25-4E15-4AD1-8098351D6B40}"/>
              </a:ext>
            </a:extLst>
          </p:cNvPr>
          <p:cNvSpPr txBox="1"/>
          <p:nvPr/>
        </p:nvSpPr>
        <p:spPr>
          <a:xfrm>
            <a:off x="744025" y="4650631"/>
            <a:ext cx="3554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</a:t>
            </a:r>
          </a:p>
        </p:txBody>
      </p:sp>
    </p:spTree>
    <p:extLst>
      <p:ext uri="{BB962C8B-B14F-4D97-AF65-F5344CB8AC3E}">
        <p14:creationId xmlns:p14="http://schemas.microsoft.com/office/powerpoint/2010/main" val="230859477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2"/>
          <p:cNvSpPr txBox="1">
            <a:spLocks noChangeArrowheads="1"/>
          </p:cNvSpPr>
          <p:nvPr/>
        </p:nvSpPr>
        <p:spPr>
          <a:xfrm>
            <a:off x="0" y="241127"/>
            <a:ext cx="9143999" cy="1143000"/>
          </a:xfrm>
          <a:prstGeom prst="rect">
            <a:avLst/>
          </a:prstGeom>
        </p:spPr>
        <p:txBody>
          <a:bodyPr anchor="ctr"/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Arial"/>
                <a:ea typeface="+mj-ea"/>
                <a:cs typeface="+mj-cs"/>
              </a:defRPr>
            </a:lvl1pPr>
          </a:lstStyle>
          <a:p>
            <a:pPr>
              <a:defRPr/>
            </a:pPr>
            <a:r>
              <a:rPr lang="en-AU" dirty="0">
                <a:solidFill>
                  <a:srgbClr val="FF6600"/>
                </a:solidFill>
              </a:rPr>
              <a:t>Repeated measures</a:t>
            </a:r>
            <a:endParaRPr lang="en-US" dirty="0">
              <a:solidFill>
                <a:srgbClr val="FF6600"/>
              </a:solidFill>
            </a:endParaRPr>
          </a:p>
        </p:txBody>
      </p:sp>
      <p:pic>
        <p:nvPicPr>
          <p:cNvPr id="3" name="Picture 2" descr="Chart, line chart&#10;&#10;Description automatically generated">
            <a:extLst>
              <a:ext uri="{FF2B5EF4-FFF2-40B4-BE49-F238E27FC236}">
                <a16:creationId xmlns:a16="http://schemas.microsoft.com/office/drawing/2014/main" id="{6DA4BD53-70BB-4168-530B-2184B3AC1B7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3276" y="1371600"/>
            <a:ext cx="6433647" cy="528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451185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2"/>
          <p:cNvSpPr txBox="1">
            <a:spLocks noChangeArrowheads="1"/>
          </p:cNvSpPr>
          <p:nvPr/>
        </p:nvSpPr>
        <p:spPr>
          <a:xfrm>
            <a:off x="0" y="241127"/>
            <a:ext cx="9143999" cy="1143000"/>
          </a:xfrm>
          <a:prstGeom prst="rect">
            <a:avLst/>
          </a:prstGeom>
        </p:spPr>
        <p:txBody>
          <a:bodyPr anchor="ctr"/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Arial"/>
                <a:ea typeface="+mj-ea"/>
                <a:cs typeface="+mj-cs"/>
              </a:defRPr>
            </a:lvl1pPr>
          </a:lstStyle>
          <a:p>
            <a:pPr>
              <a:defRPr/>
            </a:pPr>
            <a:r>
              <a:rPr lang="en-AU" dirty="0">
                <a:solidFill>
                  <a:srgbClr val="FF6600"/>
                </a:solidFill>
              </a:rPr>
              <a:t>Structure in observational studies</a:t>
            </a:r>
            <a:endParaRPr lang="en-US" dirty="0">
              <a:solidFill>
                <a:srgbClr val="FF6600"/>
              </a:solidFill>
            </a:endParaRPr>
          </a:p>
        </p:txBody>
      </p:sp>
      <p:pic>
        <p:nvPicPr>
          <p:cNvPr id="5" name="Picture 4" descr="A close up of a map&#10;&#10;Description automatically generated">
            <a:extLst>
              <a:ext uri="{FF2B5EF4-FFF2-40B4-BE49-F238E27FC236}">
                <a16:creationId xmlns:a16="http://schemas.microsoft.com/office/drawing/2014/main" id="{939A78AC-98E6-2949-90FA-109A121B9481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1849844"/>
            <a:ext cx="9144000" cy="3301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38498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2"/>
          <p:cNvSpPr txBox="1">
            <a:spLocks noChangeArrowheads="1"/>
          </p:cNvSpPr>
          <p:nvPr/>
        </p:nvSpPr>
        <p:spPr>
          <a:xfrm>
            <a:off x="0" y="5715000"/>
            <a:ext cx="9143999" cy="1143000"/>
          </a:xfrm>
          <a:prstGeom prst="rect">
            <a:avLst/>
          </a:prstGeom>
        </p:spPr>
        <p:txBody>
          <a:bodyPr anchor="ctr"/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Arial"/>
                <a:ea typeface="+mj-ea"/>
                <a:cs typeface="+mj-cs"/>
              </a:defRPr>
            </a:lvl1pPr>
          </a:lstStyle>
          <a:p>
            <a:pPr>
              <a:defRPr/>
            </a:pPr>
            <a:r>
              <a:rPr lang="en-AU" sz="4000" dirty="0">
                <a:solidFill>
                  <a:srgbClr val="FF6600"/>
                </a:solidFill>
              </a:rPr>
              <a:t>Context dependence across SCALES!</a:t>
            </a:r>
            <a:endParaRPr lang="en-US" sz="4000" dirty="0">
              <a:solidFill>
                <a:srgbClr val="FF6600"/>
              </a:solidFill>
            </a:endParaRPr>
          </a:p>
        </p:txBody>
      </p:sp>
      <p:pic>
        <p:nvPicPr>
          <p:cNvPr id="5" name="Picture 4" descr="A close up of a map&#10;&#10;Description automatically generated">
            <a:extLst>
              <a:ext uri="{FF2B5EF4-FFF2-40B4-BE49-F238E27FC236}">
                <a16:creationId xmlns:a16="http://schemas.microsoft.com/office/drawing/2014/main" id="{939A78AC-98E6-2949-90FA-109A121B9481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1849844"/>
            <a:ext cx="9144000" cy="330155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0E94E78A-66D7-C4A0-2C3E-6EC7DE2F4908}"/>
              </a:ext>
            </a:extLst>
          </p:cNvPr>
          <p:cNvSpPr txBox="1"/>
          <p:nvPr/>
        </p:nvSpPr>
        <p:spPr>
          <a:xfrm>
            <a:off x="3479800" y="5151394"/>
            <a:ext cx="1019638" cy="646331"/>
          </a:xfrm>
          <a:prstGeom prst="rect">
            <a:avLst/>
          </a:prstGeom>
          <a:solidFill>
            <a:schemeClr val="bg1"/>
          </a:solidFill>
          <a:ln>
            <a:solidFill>
              <a:schemeClr val="accent6">
                <a:lumMod val="75000"/>
              </a:schemeClr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Climate</a:t>
            </a:r>
          </a:p>
          <a:p>
            <a:pPr algn="ctr"/>
            <a:r>
              <a:rPr lang="en-US" dirty="0"/>
              <a:t>variables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1782523-D73A-EF67-1E2F-C4736E74A273}"/>
              </a:ext>
            </a:extLst>
          </p:cNvPr>
          <p:cNvSpPr txBox="1"/>
          <p:nvPr/>
        </p:nvSpPr>
        <p:spPr>
          <a:xfrm>
            <a:off x="6069350" y="5151394"/>
            <a:ext cx="1944187" cy="369332"/>
          </a:xfrm>
          <a:prstGeom prst="rect">
            <a:avLst/>
          </a:prstGeom>
          <a:solidFill>
            <a:schemeClr val="bg1"/>
          </a:solidFill>
          <a:ln>
            <a:solidFill>
              <a:schemeClr val="accent6">
                <a:lumMod val="75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en-US" dirty="0"/>
              <a:t>Average tree cover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779309E-CC99-0944-124C-9B8C1F72602A}"/>
              </a:ext>
            </a:extLst>
          </p:cNvPr>
          <p:cNvSpPr txBox="1"/>
          <p:nvPr/>
        </p:nvSpPr>
        <p:spPr>
          <a:xfrm>
            <a:off x="3293527" y="1480512"/>
            <a:ext cx="1426481" cy="369332"/>
          </a:xfrm>
          <a:prstGeom prst="rect">
            <a:avLst/>
          </a:prstGeom>
          <a:solidFill>
            <a:schemeClr val="bg1"/>
          </a:solidFill>
          <a:ln>
            <a:solidFill>
              <a:schemeClr val="accent6">
                <a:lumMod val="75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en-US" dirty="0"/>
              <a:t>Soil nutrients</a:t>
            </a:r>
          </a:p>
        </p:txBody>
      </p:sp>
      <p:sp>
        <p:nvSpPr>
          <p:cNvPr id="7" name="Rectangle 2">
            <a:extLst>
              <a:ext uri="{FF2B5EF4-FFF2-40B4-BE49-F238E27FC236}">
                <a16:creationId xmlns:a16="http://schemas.microsoft.com/office/drawing/2014/main" id="{8DA6B5B0-3FF3-BAEC-2BFC-6DFFC15CB548}"/>
              </a:ext>
            </a:extLst>
          </p:cNvPr>
          <p:cNvSpPr txBox="1">
            <a:spLocks noChangeArrowheads="1"/>
          </p:cNvSpPr>
          <p:nvPr/>
        </p:nvSpPr>
        <p:spPr>
          <a:xfrm>
            <a:off x="0" y="241127"/>
            <a:ext cx="9143999" cy="1143000"/>
          </a:xfrm>
          <a:prstGeom prst="rect">
            <a:avLst/>
          </a:prstGeom>
        </p:spPr>
        <p:txBody>
          <a:bodyPr anchor="ctr"/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Arial"/>
                <a:ea typeface="+mj-ea"/>
                <a:cs typeface="+mj-cs"/>
              </a:defRPr>
            </a:lvl1pPr>
          </a:lstStyle>
          <a:p>
            <a:pPr>
              <a:defRPr/>
            </a:pPr>
            <a:r>
              <a:rPr lang="en-AU" dirty="0">
                <a:solidFill>
                  <a:srgbClr val="FF6600"/>
                </a:solidFill>
              </a:rPr>
              <a:t>Structure in observational studies</a:t>
            </a:r>
            <a:endParaRPr lang="en-US" dirty="0">
              <a:solidFill>
                <a:srgbClr val="FF66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1606122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Diagram&#10;&#10;Description automatically generated">
            <a:extLst>
              <a:ext uri="{FF2B5EF4-FFF2-40B4-BE49-F238E27FC236}">
                <a16:creationId xmlns:a16="http://schemas.microsoft.com/office/drawing/2014/main" id="{857ADECE-FF0E-BFB5-93E0-34668AB2C2A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800" y="1598118"/>
            <a:ext cx="7772400" cy="4969239"/>
          </a:xfrm>
          <a:prstGeom prst="rect">
            <a:avLst/>
          </a:prstGeom>
        </p:spPr>
      </p:pic>
      <p:sp>
        <p:nvSpPr>
          <p:cNvPr id="5" name="Rectangle 2">
            <a:extLst>
              <a:ext uri="{FF2B5EF4-FFF2-40B4-BE49-F238E27FC236}">
                <a16:creationId xmlns:a16="http://schemas.microsoft.com/office/drawing/2014/main" id="{344CFC16-E8FD-F72A-61DC-E4BC720D40DB}"/>
              </a:ext>
            </a:extLst>
          </p:cNvPr>
          <p:cNvSpPr txBox="1">
            <a:spLocks noChangeArrowheads="1"/>
          </p:cNvSpPr>
          <p:nvPr/>
        </p:nvSpPr>
        <p:spPr>
          <a:xfrm>
            <a:off x="0" y="241127"/>
            <a:ext cx="9143999" cy="1143000"/>
          </a:xfrm>
          <a:prstGeom prst="rect">
            <a:avLst/>
          </a:prstGeom>
        </p:spPr>
        <p:txBody>
          <a:bodyPr anchor="ctr"/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Arial"/>
                <a:ea typeface="+mj-ea"/>
                <a:cs typeface="+mj-cs"/>
              </a:defRPr>
            </a:lvl1pPr>
          </a:lstStyle>
          <a:p>
            <a:pPr>
              <a:defRPr/>
            </a:pPr>
            <a:r>
              <a:rPr lang="en-AU" dirty="0">
                <a:solidFill>
                  <a:srgbClr val="FF6600"/>
                </a:solidFill>
              </a:rPr>
              <a:t>Structure in observational studies</a:t>
            </a:r>
            <a:endParaRPr lang="en-US" dirty="0">
              <a:solidFill>
                <a:srgbClr val="FF6600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D9AD2D6-61BD-EDDE-1804-88CF2B5939BB}"/>
              </a:ext>
            </a:extLst>
          </p:cNvPr>
          <p:cNvSpPr txBox="1"/>
          <p:nvPr/>
        </p:nvSpPr>
        <p:spPr>
          <a:xfrm>
            <a:off x="1077688" y="2318658"/>
            <a:ext cx="1551963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AU" dirty="0">
                <a:solidFill>
                  <a:schemeClr val="bg1">
                    <a:lumMod val="65000"/>
                  </a:schemeClr>
                </a:solidFill>
              </a:rPr>
              <a:t>Remnant scale</a:t>
            </a:r>
          </a:p>
        </p:txBody>
      </p:sp>
    </p:spTree>
    <p:extLst>
      <p:ext uri="{BB962C8B-B14F-4D97-AF65-F5344CB8AC3E}">
        <p14:creationId xmlns:p14="http://schemas.microsoft.com/office/powerpoint/2010/main" val="149790685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2"/>
          <p:cNvSpPr txBox="1">
            <a:spLocks noChangeArrowheads="1"/>
          </p:cNvSpPr>
          <p:nvPr/>
        </p:nvSpPr>
        <p:spPr>
          <a:xfrm>
            <a:off x="0" y="53975"/>
            <a:ext cx="9143999" cy="1143000"/>
          </a:xfrm>
          <a:prstGeom prst="rect">
            <a:avLst/>
          </a:prstGeom>
        </p:spPr>
        <p:txBody>
          <a:bodyPr anchor="ctr"/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Arial"/>
                <a:ea typeface="+mj-ea"/>
                <a:cs typeface="+mj-cs"/>
              </a:defRPr>
            </a:lvl1pPr>
          </a:lstStyle>
          <a:p>
            <a:pPr>
              <a:defRPr/>
            </a:pPr>
            <a:r>
              <a:rPr lang="en-AU" dirty="0">
                <a:solidFill>
                  <a:srgbClr val="FF6600"/>
                </a:solidFill>
              </a:rPr>
              <a:t>Key points</a:t>
            </a:r>
            <a:endParaRPr lang="en-US" dirty="0">
              <a:solidFill>
                <a:srgbClr val="FF6600"/>
              </a:solidFill>
            </a:endParaRPr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457200" y="1138991"/>
            <a:ext cx="8267700" cy="5023853"/>
          </a:xfrm>
          <a:prstGeom prst="rect">
            <a:avLst/>
          </a:prstGeom>
          <a:noFill/>
          <a:ln>
            <a:noFill/>
          </a:ln>
          <a:effectLst>
            <a:outerShdw blurRad="63500" dist="113592" dir="1593903" algn="ctr" rotWithShape="0">
              <a:schemeClr val="bg1">
                <a:alpha val="74998"/>
              </a:schemeClr>
            </a:outerShdw>
          </a:effectLst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marL="571500" indent="-571500">
              <a:spcBef>
                <a:spcPct val="50000"/>
              </a:spcBef>
              <a:buFont typeface="Arial"/>
              <a:buChar char="•"/>
              <a:defRPr/>
            </a:pPr>
            <a:r>
              <a:rPr lang="en-US" sz="3200" dirty="0">
                <a:solidFill>
                  <a:schemeClr val="accent5">
                    <a:lumMod val="50000"/>
                  </a:schemeClr>
                </a:solidFill>
              </a:rPr>
              <a:t>Lack of independence among sampling or experimental units is common!!!</a:t>
            </a:r>
          </a:p>
          <a:p>
            <a:pPr marL="571500" indent="-571500">
              <a:spcBef>
                <a:spcPct val="50000"/>
              </a:spcBef>
              <a:buFont typeface="Arial"/>
              <a:buChar char="•"/>
              <a:defRPr/>
            </a:pPr>
            <a:r>
              <a:rPr lang="en-US" sz="3200" dirty="0">
                <a:solidFill>
                  <a:schemeClr val="accent5">
                    <a:lumMod val="50000"/>
                  </a:schemeClr>
                </a:solidFill>
              </a:rPr>
              <a:t>Be ever mindful of </a:t>
            </a:r>
            <a:r>
              <a:rPr lang="en-US" sz="3200" b="1" u="sng" dirty="0">
                <a:solidFill>
                  <a:srgbClr val="C00000"/>
                </a:solidFill>
              </a:rPr>
              <a:t>PSEUDOREPLICATION</a:t>
            </a:r>
            <a:r>
              <a:rPr lang="en-US" sz="3200" dirty="0">
                <a:solidFill>
                  <a:srgbClr val="C00000"/>
                </a:solidFill>
              </a:rPr>
              <a:t>!!!</a:t>
            </a:r>
          </a:p>
          <a:p>
            <a:pPr marL="571500" indent="-571500">
              <a:spcBef>
                <a:spcPct val="50000"/>
              </a:spcBef>
              <a:buFont typeface="Arial"/>
              <a:buChar char="•"/>
              <a:defRPr/>
            </a:pPr>
            <a:r>
              <a:rPr lang="en-US" sz="3200" dirty="0">
                <a:solidFill>
                  <a:schemeClr val="accent5">
                    <a:lumMod val="50000"/>
                  </a:schemeClr>
                </a:solidFill>
              </a:rPr>
              <a:t>When observations are grouped in space or time, this grouping needs to be acknowledged by using appropriate statistics (e.g. mixed-effects models) </a:t>
            </a:r>
          </a:p>
          <a:p>
            <a:pPr marL="571500" indent="-571500">
              <a:spcBef>
                <a:spcPct val="50000"/>
              </a:spcBef>
              <a:buFont typeface="Arial"/>
              <a:buChar char="•"/>
              <a:defRPr/>
            </a:pPr>
            <a:r>
              <a:rPr lang="en-US" sz="3200" dirty="0">
                <a:solidFill>
                  <a:schemeClr val="accent5">
                    <a:lumMod val="50000"/>
                  </a:schemeClr>
                </a:solidFill>
              </a:rPr>
              <a:t>Use data structure intelligently and it can actually be </a:t>
            </a:r>
            <a:r>
              <a:rPr lang="en-US" sz="3200" b="1" u="sng" dirty="0">
                <a:solidFill>
                  <a:srgbClr val="C00000"/>
                </a:solidFill>
              </a:rPr>
              <a:t>EXTREMELY INFORMATIVE</a:t>
            </a:r>
            <a:r>
              <a:rPr lang="en-US" sz="3200" dirty="0">
                <a:solidFill>
                  <a:srgbClr val="C00000"/>
                </a:solidFill>
              </a:rPr>
              <a:t>!!!</a:t>
            </a:r>
          </a:p>
        </p:txBody>
      </p:sp>
    </p:spTree>
    <p:extLst>
      <p:ext uri="{BB962C8B-B14F-4D97-AF65-F5344CB8AC3E}">
        <p14:creationId xmlns:p14="http://schemas.microsoft.com/office/powerpoint/2010/main" val="227886588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/>
          <p:cNvSpPr txBox="1">
            <a:spLocks noChangeArrowheads="1"/>
          </p:cNvSpPr>
          <p:nvPr/>
        </p:nvSpPr>
        <p:spPr>
          <a:xfrm>
            <a:off x="0" y="53975"/>
            <a:ext cx="9143999" cy="1143000"/>
          </a:xfrm>
          <a:prstGeom prst="rect">
            <a:avLst/>
          </a:prstGeom>
        </p:spPr>
        <p:txBody>
          <a:bodyPr anchor="ctr"/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Arial"/>
                <a:ea typeface="+mj-ea"/>
                <a:cs typeface="+mj-cs"/>
              </a:defRPr>
            </a:lvl1pPr>
          </a:lstStyle>
          <a:p>
            <a:pPr>
              <a:defRPr/>
            </a:pPr>
            <a:r>
              <a:rPr lang="en-US" dirty="0">
                <a:solidFill>
                  <a:srgbClr val="FF6600"/>
                </a:solidFill>
              </a:rPr>
              <a:t>Coming up</a:t>
            </a:r>
          </a:p>
        </p:txBody>
      </p:sp>
      <p:sp>
        <p:nvSpPr>
          <p:cNvPr id="2" name="Rectangle 4">
            <a:extLst>
              <a:ext uri="{FF2B5EF4-FFF2-40B4-BE49-F238E27FC236}">
                <a16:creationId xmlns:a16="http://schemas.microsoft.com/office/drawing/2014/main" id="{4BE66815-CAAB-91B1-C403-EFC38B1B1C3F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7200" y="1219199"/>
            <a:ext cx="8267700" cy="5023853"/>
          </a:xfrm>
          <a:prstGeom prst="rect">
            <a:avLst/>
          </a:prstGeom>
          <a:noFill/>
          <a:ln>
            <a:noFill/>
          </a:ln>
          <a:effectLst>
            <a:outerShdw blurRad="63500" dist="113592" dir="1593903" algn="ctr" rotWithShape="0">
              <a:schemeClr val="bg1">
                <a:alpha val="74998"/>
              </a:schemeClr>
            </a:outerShdw>
          </a:effectLst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algn="ctr"/>
            <a:r>
              <a:rPr lang="en-AU" sz="3200" b="1" dirty="0">
                <a:solidFill>
                  <a:schemeClr val="accent2"/>
                </a:solidFill>
              </a:rPr>
              <a:t>Thursday 1pm Workshop: </a:t>
            </a:r>
            <a:r>
              <a:rPr lang="en-AU" sz="3200" dirty="0">
                <a:solidFill>
                  <a:schemeClr val="accent1"/>
                </a:solidFill>
              </a:rPr>
              <a:t>Understanding fixed and random effects</a:t>
            </a:r>
          </a:p>
          <a:p>
            <a:pPr algn="ctr"/>
            <a:endParaRPr lang="en-AU" sz="3200" b="1" dirty="0">
              <a:solidFill>
                <a:schemeClr val="accent2"/>
              </a:solidFill>
            </a:endParaRPr>
          </a:p>
          <a:p>
            <a:pPr algn="ctr"/>
            <a:r>
              <a:rPr lang="en-AU" sz="3200" b="1" dirty="0">
                <a:solidFill>
                  <a:schemeClr val="accent2"/>
                </a:solidFill>
              </a:rPr>
              <a:t>Thursday 5pm Lecture (Rich Fuller): </a:t>
            </a:r>
            <a:r>
              <a:rPr lang="en-AU" sz="3200" dirty="0">
                <a:solidFill>
                  <a:schemeClr val="accent1"/>
                </a:solidFill>
              </a:rPr>
              <a:t>Socio-economic data II</a:t>
            </a:r>
          </a:p>
          <a:p>
            <a:pPr algn="ctr"/>
            <a:endParaRPr lang="en-AU" sz="3200" dirty="0">
              <a:solidFill>
                <a:schemeClr val="accent1"/>
              </a:solidFill>
            </a:endParaRPr>
          </a:p>
          <a:p>
            <a:pPr algn="ctr"/>
            <a:r>
              <a:rPr lang="en-AU" sz="3200" b="1" dirty="0">
                <a:solidFill>
                  <a:schemeClr val="accent2"/>
                </a:solidFill>
              </a:rPr>
              <a:t>Pre-recorded stats lecture: </a:t>
            </a:r>
            <a:r>
              <a:rPr lang="en-AU" sz="3200" dirty="0">
                <a:solidFill>
                  <a:schemeClr val="accent1"/>
                </a:solidFill>
              </a:rPr>
              <a:t>Mixed-effects models</a:t>
            </a:r>
          </a:p>
          <a:p>
            <a:pPr algn="ctr"/>
            <a:endParaRPr lang="en-AU" sz="3200" dirty="0">
              <a:solidFill>
                <a:schemeClr val="accent2"/>
              </a:solidFill>
            </a:endParaRPr>
          </a:p>
          <a:p>
            <a:pPr algn="ctr"/>
            <a:r>
              <a:rPr lang="en-AU" sz="3200" b="1" dirty="0">
                <a:solidFill>
                  <a:schemeClr val="accent2"/>
                </a:solidFill>
              </a:rPr>
              <a:t>Friday R </a:t>
            </a:r>
            <a:r>
              <a:rPr lang="en-AU" sz="3200" b="1" dirty="0" err="1">
                <a:solidFill>
                  <a:schemeClr val="accent2"/>
                </a:solidFill>
              </a:rPr>
              <a:t>Prac</a:t>
            </a:r>
            <a:r>
              <a:rPr lang="en-AU" sz="3200" b="1" dirty="0">
                <a:solidFill>
                  <a:schemeClr val="accent2"/>
                </a:solidFill>
              </a:rPr>
              <a:t>: </a:t>
            </a:r>
            <a:r>
              <a:rPr lang="en-AU" sz="3200" dirty="0">
                <a:solidFill>
                  <a:schemeClr val="accent1"/>
                </a:solidFill>
              </a:rPr>
              <a:t>Mixed-effects models</a:t>
            </a:r>
          </a:p>
        </p:txBody>
      </p:sp>
    </p:spTree>
    <p:extLst>
      <p:ext uri="{BB962C8B-B14F-4D97-AF65-F5344CB8AC3E}">
        <p14:creationId xmlns:p14="http://schemas.microsoft.com/office/powerpoint/2010/main" val="227641286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2"/>
          <p:cNvSpPr txBox="1">
            <a:spLocks noChangeArrowheads="1"/>
          </p:cNvSpPr>
          <p:nvPr/>
        </p:nvSpPr>
        <p:spPr>
          <a:xfrm>
            <a:off x="0" y="53975"/>
            <a:ext cx="9143999" cy="1143000"/>
          </a:xfrm>
          <a:prstGeom prst="rect">
            <a:avLst/>
          </a:prstGeom>
        </p:spPr>
        <p:txBody>
          <a:bodyPr anchor="ctr"/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Arial"/>
                <a:ea typeface="+mj-ea"/>
                <a:cs typeface="+mj-cs"/>
              </a:defRPr>
            </a:lvl1pPr>
          </a:lstStyle>
          <a:p>
            <a:pPr>
              <a:defRPr/>
            </a:pPr>
            <a:r>
              <a:rPr lang="en-AU" sz="4000" dirty="0">
                <a:solidFill>
                  <a:srgbClr val="FF6600"/>
                </a:solidFill>
              </a:rPr>
              <a:t>Independence</a:t>
            </a:r>
            <a:endParaRPr lang="en-US" sz="4000" dirty="0">
              <a:solidFill>
                <a:srgbClr val="FF6600"/>
              </a:solidFill>
            </a:endParaRPr>
          </a:p>
        </p:txBody>
      </p:sp>
      <p:sp>
        <p:nvSpPr>
          <p:cNvPr id="17" name="Rectangle 4"/>
          <p:cNvSpPr>
            <a:spLocks noChangeArrowheads="1"/>
          </p:cNvSpPr>
          <p:nvPr/>
        </p:nvSpPr>
        <p:spPr bwMode="auto">
          <a:xfrm>
            <a:off x="457200" y="1486559"/>
            <a:ext cx="8267700" cy="5023853"/>
          </a:xfrm>
          <a:prstGeom prst="rect">
            <a:avLst/>
          </a:prstGeom>
          <a:noFill/>
          <a:ln>
            <a:noFill/>
          </a:ln>
          <a:effectLst>
            <a:outerShdw blurRad="63500" dist="113592" dir="1593903" algn="ctr" rotWithShape="0">
              <a:schemeClr val="bg1">
                <a:alpha val="74998"/>
              </a:schemeClr>
            </a:outerShdw>
          </a:effectLst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spcBef>
                <a:spcPct val="50000"/>
              </a:spcBef>
              <a:defRPr/>
            </a:pPr>
            <a:r>
              <a:rPr lang="en-US" sz="3200" dirty="0">
                <a:solidFill>
                  <a:schemeClr val="accent5">
                    <a:lumMod val="50000"/>
                  </a:schemeClr>
                </a:solidFill>
              </a:rPr>
              <a:t>Definition: the treatment or response of one experimental unit does not affect the response of another unit</a:t>
            </a:r>
          </a:p>
          <a:p>
            <a:pPr>
              <a:spcBef>
                <a:spcPct val="50000"/>
              </a:spcBef>
              <a:defRPr/>
            </a:pPr>
            <a:r>
              <a:rPr lang="en-US" sz="3200" dirty="0">
                <a:solidFill>
                  <a:schemeClr val="accent5">
                    <a:lumMod val="50000"/>
                  </a:schemeClr>
                </a:solidFill>
              </a:rPr>
              <a:t>Lack of independence can arise for many reasons, such as:</a:t>
            </a:r>
          </a:p>
          <a:p>
            <a:pPr marL="914400" lvl="1" indent="-457200">
              <a:spcBef>
                <a:spcPct val="50000"/>
              </a:spcBef>
              <a:buFont typeface="Arial"/>
              <a:buChar char="•"/>
              <a:defRPr/>
            </a:pPr>
            <a:r>
              <a:rPr lang="en-US" sz="2400" b="1" u="sng" dirty="0">
                <a:solidFill>
                  <a:srgbClr val="C0504D"/>
                </a:solidFill>
              </a:rPr>
              <a:t>repeated measures </a:t>
            </a:r>
            <a:r>
              <a:rPr lang="en-US" sz="2400" dirty="0">
                <a:solidFill>
                  <a:srgbClr val="C0504D"/>
                </a:solidFill>
              </a:rPr>
              <a:t>of sampling or experimental units</a:t>
            </a:r>
          </a:p>
          <a:p>
            <a:pPr marL="914400" lvl="1" indent="-457200">
              <a:spcBef>
                <a:spcPct val="50000"/>
              </a:spcBef>
              <a:buFont typeface="Arial"/>
              <a:buChar char="•"/>
              <a:defRPr/>
            </a:pPr>
            <a:r>
              <a:rPr lang="en-US" sz="2400" dirty="0">
                <a:solidFill>
                  <a:srgbClr val="C0504D"/>
                </a:solidFill>
              </a:rPr>
              <a:t>observations are </a:t>
            </a:r>
            <a:r>
              <a:rPr lang="en-US" sz="2400" b="1" u="sng" dirty="0">
                <a:solidFill>
                  <a:srgbClr val="C0504D"/>
                </a:solidFill>
              </a:rPr>
              <a:t>correlated in time</a:t>
            </a:r>
          </a:p>
          <a:p>
            <a:pPr marL="914400" lvl="1" indent="-457200">
              <a:spcBef>
                <a:spcPct val="50000"/>
              </a:spcBef>
              <a:buFont typeface="Arial"/>
              <a:buChar char="•"/>
              <a:defRPr/>
            </a:pPr>
            <a:r>
              <a:rPr lang="en-US" sz="2400" dirty="0">
                <a:solidFill>
                  <a:srgbClr val="C0504D"/>
                </a:solidFill>
              </a:rPr>
              <a:t>observations are </a:t>
            </a:r>
            <a:r>
              <a:rPr lang="en-US" sz="2400" b="1" u="sng" dirty="0">
                <a:solidFill>
                  <a:srgbClr val="C0504D"/>
                </a:solidFill>
              </a:rPr>
              <a:t>correlated in space</a:t>
            </a:r>
          </a:p>
          <a:p>
            <a:pPr marL="914400" lvl="1" indent="-457200">
              <a:spcBef>
                <a:spcPct val="50000"/>
              </a:spcBef>
              <a:buFont typeface="Arial"/>
              <a:buChar char="•"/>
              <a:defRPr/>
            </a:pPr>
            <a:r>
              <a:rPr lang="en-US" sz="2400" dirty="0">
                <a:solidFill>
                  <a:srgbClr val="C0504D"/>
                </a:solidFill>
              </a:rPr>
              <a:t>Observations on </a:t>
            </a:r>
            <a:r>
              <a:rPr lang="en-US" sz="2400" b="1" u="sng" dirty="0">
                <a:solidFill>
                  <a:srgbClr val="C0504D"/>
                </a:solidFill>
              </a:rPr>
              <a:t>related individuals or species</a:t>
            </a:r>
          </a:p>
          <a:p>
            <a:pPr>
              <a:spcBef>
                <a:spcPct val="50000"/>
              </a:spcBef>
              <a:defRPr/>
            </a:pPr>
            <a:endParaRPr lang="en-US" sz="3200" b="0" dirty="0">
              <a:solidFill>
                <a:schemeClr val="accent5">
                  <a:lumMod val="50000"/>
                </a:schemeClr>
              </a:solidFill>
            </a:endParaRPr>
          </a:p>
          <a:p>
            <a:pPr>
              <a:spcBef>
                <a:spcPct val="50000"/>
              </a:spcBef>
              <a:defRPr/>
            </a:pPr>
            <a:endParaRPr lang="en-US" sz="3200" b="0" dirty="0">
              <a:solidFill>
                <a:schemeClr val="accent5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4428031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2"/>
          <p:cNvSpPr txBox="1">
            <a:spLocks noChangeArrowheads="1"/>
          </p:cNvSpPr>
          <p:nvPr/>
        </p:nvSpPr>
        <p:spPr>
          <a:xfrm>
            <a:off x="0" y="53975"/>
            <a:ext cx="9143999" cy="1143000"/>
          </a:xfrm>
          <a:prstGeom prst="rect">
            <a:avLst/>
          </a:prstGeom>
        </p:spPr>
        <p:txBody>
          <a:bodyPr anchor="ctr"/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Arial"/>
                <a:ea typeface="+mj-ea"/>
                <a:cs typeface="+mj-cs"/>
              </a:defRPr>
            </a:lvl1pPr>
          </a:lstStyle>
          <a:p>
            <a:pPr>
              <a:defRPr/>
            </a:pPr>
            <a:r>
              <a:rPr lang="en-AU" sz="4000" dirty="0">
                <a:solidFill>
                  <a:srgbClr val="FF6600"/>
                </a:solidFill>
              </a:rPr>
              <a:t>Independence</a:t>
            </a:r>
            <a:endParaRPr lang="en-US" sz="4000" dirty="0">
              <a:solidFill>
                <a:srgbClr val="FF6600"/>
              </a:solidFill>
            </a:endParaRPr>
          </a:p>
        </p:txBody>
      </p:sp>
      <p:sp>
        <p:nvSpPr>
          <p:cNvPr id="17" name="Rectangle 4"/>
          <p:cNvSpPr>
            <a:spLocks noChangeArrowheads="1"/>
          </p:cNvSpPr>
          <p:nvPr/>
        </p:nvSpPr>
        <p:spPr bwMode="auto">
          <a:xfrm>
            <a:off x="457200" y="1486559"/>
            <a:ext cx="8267700" cy="5023853"/>
          </a:xfrm>
          <a:prstGeom prst="rect">
            <a:avLst/>
          </a:prstGeom>
          <a:noFill/>
          <a:ln>
            <a:noFill/>
          </a:ln>
          <a:effectLst>
            <a:outerShdw blurRad="63500" dist="113592" dir="1593903" algn="ctr" rotWithShape="0">
              <a:schemeClr val="bg1">
                <a:alpha val="74998"/>
              </a:schemeClr>
            </a:outerShdw>
          </a:effectLst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spcBef>
                <a:spcPct val="50000"/>
              </a:spcBef>
              <a:defRPr/>
            </a:pPr>
            <a:r>
              <a:rPr lang="en-US" sz="3200" dirty="0">
                <a:solidFill>
                  <a:schemeClr val="accent5">
                    <a:lumMod val="50000"/>
                  </a:schemeClr>
                </a:solidFill>
              </a:rPr>
              <a:t>Definition: the treatment or response of one experimental unit does not affect the response of another unit</a:t>
            </a:r>
          </a:p>
          <a:p>
            <a:pPr>
              <a:spcBef>
                <a:spcPct val="50000"/>
              </a:spcBef>
              <a:defRPr/>
            </a:pPr>
            <a:r>
              <a:rPr lang="en-US" sz="3200" dirty="0">
                <a:solidFill>
                  <a:schemeClr val="accent5">
                    <a:lumMod val="50000"/>
                  </a:schemeClr>
                </a:solidFill>
              </a:rPr>
              <a:t>Lack of independence can arise for many reasons, such as:</a:t>
            </a:r>
          </a:p>
          <a:p>
            <a:pPr marL="914400" lvl="1" indent="-457200">
              <a:spcBef>
                <a:spcPct val="50000"/>
              </a:spcBef>
              <a:buFont typeface="Arial"/>
              <a:buChar char="•"/>
              <a:defRPr/>
            </a:pPr>
            <a:r>
              <a:rPr lang="en-US" sz="2400" b="1" u="sng" dirty="0">
                <a:solidFill>
                  <a:srgbClr val="C0504D"/>
                </a:solidFill>
              </a:rPr>
              <a:t>repeated measures </a:t>
            </a:r>
            <a:r>
              <a:rPr lang="en-US" sz="2400" dirty="0">
                <a:solidFill>
                  <a:srgbClr val="C0504D"/>
                </a:solidFill>
              </a:rPr>
              <a:t>of sampling or experimental units</a:t>
            </a:r>
          </a:p>
          <a:p>
            <a:pPr marL="914400" lvl="1" indent="-457200">
              <a:spcBef>
                <a:spcPct val="50000"/>
              </a:spcBef>
              <a:buFont typeface="Arial"/>
              <a:buChar char="•"/>
              <a:defRPr/>
            </a:pPr>
            <a:r>
              <a:rPr lang="en-US" sz="2400" dirty="0">
                <a:solidFill>
                  <a:srgbClr val="C0504D"/>
                </a:solidFill>
              </a:rPr>
              <a:t>observations are </a:t>
            </a:r>
            <a:r>
              <a:rPr lang="en-US" sz="2400" b="1" u="sng" dirty="0">
                <a:solidFill>
                  <a:srgbClr val="C0504D"/>
                </a:solidFill>
              </a:rPr>
              <a:t>correlated in time</a:t>
            </a:r>
          </a:p>
          <a:p>
            <a:pPr marL="914400" lvl="1" indent="-457200">
              <a:spcBef>
                <a:spcPct val="50000"/>
              </a:spcBef>
              <a:buFont typeface="Arial"/>
              <a:buChar char="•"/>
              <a:defRPr/>
            </a:pPr>
            <a:r>
              <a:rPr lang="en-US" sz="2400" dirty="0">
                <a:solidFill>
                  <a:srgbClr val="C0504D"/>
                </a:solidFill>
              </a:rPr>
              <a:t>observations are </a:t>
            </a:r>
            <a:r>
              <a:rPr lang="en-US" sz="2400" b="1" u="sng" dirty="0">
                <a:solidFill>
                  <a:srgbClr val="C0504D"/>
                </a:solidFill>
              </a:rPr>
              <a:t>correlated in space</a:t>
            </a:r>
          </a:p>
          <a:p>
            <a:pPr marL="914400" lvl="1" indent="-457200">
              <a:spcBef>
                <a:spcPct val="50000"/>
              </a:spcBef>
              <a:buFont typeface="Arial"/>
              <a:buChar char="•"/>
              <a:defRPr/>
            </a:pPr>
            <a:r>
              <a:rPr lang="en-US" sz="2400" dirty="0">
                <a:solidFill>
                  <a:srgbClr val="C0504D"/>
                </a:solidFill>
              </a:rPr>
              <a:t>Observations on </a:t>
            </a:r>
            <a:r>
              <a:rPr lang="en-US" sz="2400" b="1" u="sng" dirty="0">
                <a:solidFill>
                  <a:srgbClr val="C0504D"/>
                </a:solidFill>
              </a:rPr>
              <a:t>related individuals or species</a:t>
            </a:r>
          </a:p>
          <a:p>
            <a:pPr>
              <a:spcBef>
                <a:spcPct val="50000"/>
              </a:spcBef>
              <a:defRPr/>
            </a:pPr>
            <a:endParaRPr lang="en-US" sz="3200" b="0" dirty="0">
              <a:solidFill>
                <a:schemeClr val="accent5">
                  <a:lumMod val="50000"/>
                </a:schemeClr>
              </a:solidFill>
            </a:endParaRPr>
          </a:p>
          <a:p>
            <a:pPr>
              <a:spcBef>
                <a:spcPct val="50000"/>
              </a:spcBef>
              <a:defRPr/>
            </a:pPr>
            <a:endParaRPr lang="en-US" sz="3200" b="0"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2" name="Rounded Rectangle 1">
            <a:extLst>
              <a:ext uri="{FF2B5EF4-FFF2-40B4-BE49-F238E27FC236}">
                <a16:creationId xmlns:a16="http://schemas.microsoft.com/office/drawing/2014/main" id="{3C4D7965-E0A9-2117-4A9D-E8A94190220D}"/>
              </a:ext>
            </a:extLst>
          </p:cNvPr>
          <p:cNvSpPr/>
          <p:nvPr/>
        </p:nvSpPr>
        <p:spPr>
          <a:xfrm>
            <a:off x="838200" y="4330700"/>
            <a:ext cx="7518400" cy="2273300"/>
          </a:xfrm>
          <a:prstGeom prst="roundRect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00D8CD2-9B16-B6DC-887A-85D94D084AE3}"/>
              </a:ext>
            </a:extLst>
          </p:cNvPr>
          <p:cNvSpPr txBox="1"/>
          <p:nvPr/>
        </p:nvSpPr>
        <p:spPr>
          <a:xfrm>
            <a:off x="3435349" y="3807480"/>
            <a:ext cx="47371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1">
              <a:spcBef>
                <a:spcPct val="50000"/>
              </a:spcBef>
              <a:defRPr/>
            </a:pPr>
            <a:r>
              <a:rPr lang="en-US" sz="2800" b="1" u="sng" dirty="0">
                <a:solidFill>
                  <a:schemeClr val="accent6">
                    <a:lumMod val="75000"/>
                  </a:schemeClr>
                </a:solidFill>
              </a:rPr>
              <a:t>DATA WITH “STRUCTURE”</a:t>
            </a:r>
          </a:p>
        </p:txBody>
      </p:sp>
    </p:spTree>
    <p:extLst>
      <p:ext uri="{BB962C8B-B14F-4D97-AF65-F5344CB8AC3E}">
        <p14:creationId xmlns:p14="http://schemas.microsoft.com/office/powerpoint/2010/main" val="54615351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2"/>
          <p:cNvSpPr txBox="1">
            <a:spLocks noChangeArrowheads="1"/>
          </p:cNvSpPr>
          <p:nvPr/>
        </p:nvSpPr>
        <p:spPr>
          <a:xfrm>
            <a:off x="0" y="53975"/>
            <a:ext cx="9143999" cy="1143000"/>
          </a:xfrm>
          <a:prstGeom prst="rect">
            <a:avLst/>
          </a:prstGeom>
        </p:spPr>
        <p:txBody>
          <a:bodyPr anchor="ctr"/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Arial"/>
                <a:ea typeface="+mj-ea"/>
                <a:cs typeface="+mj-cs"/>
              </a:defRPr>
            </a:lvl1pPr>
          </a:lstStyle>
          <a:p>
            <a:pPr>
              <a:defRPr/>
            </a:pPr>
            <a:r>
              <a:rPr lang="en-AU" dirty="0">
                <a:solidFill>
                  <a:srgbClr val="FF6600"/>
                </a:solidFill>
              </a:rPr>
              <a:t>Classic example: Rodent oestrus!!!</a:t>
            </a:r>
            <a:endParaRPr lang="en-US" dirty="0">
              <a:solidFill>
                <a:srgbClr val="FF6600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25CA10E-5C36-4518-93B4-DBDBC750D7E6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486525" y="1204785"/>
            <a:ext cx="4174958" cy="5192027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13089819-4922-46DC-8637-5D38852D875B}"/>
              </a:ext>
            </a:extLst>
          </p:cNvPr>
          <p:cNvSpPr txBox="1"/>
          <p:nvPr/>
        </p:nvSpPr>
        <p:spPr>
          <a:xfrm>
            <a:off x="5860773" y="6488668"/>
            <a:ext cx="32832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CA" dirty="0">
                <a:latin typeface="Arial"/>
                <a:cs typeface="Arial"/>
              </a:rPr>
              <a:t>Heffner et al. 1996 </a:t>
            </a:r>
            <a:r>
              <a:rPr lang="en-CA" i="1" dirty="0">
                <a:latin typeface="Arial"/>
                <a:cs typeface="Arial"/>
              </a:rPr>
              <a:t>Ecology </a:t>
            </a:r>
            <a:endParaRPr lang="en-CA" dirty="0"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77850143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2"/>
          <p:cNvSpPr txBox="1">
            <a:spLocks noChangeArrowheads="1"/>
          </p:cNvSpPr>
          <p:nvPr/>
        </p:nvSpPr>
        <p:spPr>
          <a:xfrm>
            <a:off x="0" y="53975"/>
            <a:ext cx="9143999" cy="1143000"/>
          </a:xfrm>
          <a:prstGeom prst="rect">
            <a:avLst/>
          </a:prstGeom>
        </p:spPr>
        <p:txBody>
          <a:bodyPr anchor="ctr"/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Arial"/>
                <a:ea typeface="+mj-ea"/>
                <a:cs typeface="+mj-cs"/>
              </a:defRPr>
            </a:lvl1pPr>
          </a:lstStyle>
          <a:p>
            <a:pPr>
              <a:defRPr/>
            </a:pPr>
            <a:r>
              <a:rPr lang="en-AU" dirty="0">
                <a:solidFill>
                  <a:srgbClr val="FF6600"/>
                </a:solidFill>
              </a:rPr>
              <a:t>Classic example: Rodent oestrus!!!</a:t>
            </a:r>
            <a:endParaRPr lang="en-US" dirty="0">
              <a:solidFill>
                <a:srgbClr val="FF6600"/>
              </a:solidFill>
            </a:endParaRPr>
          </a:p>
        </p:txBody>
      </p:sp>
      <p:sp>
        <p:nvSpPr>
          <p:cNvPr id="7" name="Rectangle 4"/>
          <p:cNvSpPr>
            <a:spLocks noChangeArrowheads="1"/>
          </p:cNvSpPr>
          <p:nvPr/>
        </p:nvSpPr>
        <p:spPr bwMode="auto">
          <a:xfrm>
            <a:off x="457200" y="1219199"/>
            <a:ext cx="8267700" cy="5023853"/>
          </a:xfrm>
          <a:prstGeom prst="rect">
            <a:avLst/>
          </a:prstGeom>
          <a:noFill/>
          <a:ln>
            <a:noFill/>
          </a:ln>
          <a:effectLst>
            <a:outerShdw blurRad="63500" dist="113592" dir="1593903" algn="ctr" rotWithShape="0">
              <a:schemeClr val="bg1">
                <a:alpha val="74998"/>
              </a:schemeClr>
            </a:outerShdw>
          </a:effectLst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lvl="1">
              <a:spcBef>
                <a:spcPct val="50000"/>
              </a:spcBef>
              <a:defRPr/>
            </a:pPr>
            <a:r>
              <a:rPr lang="en-US" sz="2800" b="1" dirty="0">
                <a:solidFill>
                  <a:schemeClr val="accent5">
                    <a:lumMod val="50000"/>
                  </a:schemeClr>
                </a:solidFill>
              </a:rPr>
              <a:t>Hypothesis: </a:t>
            </a:r>
            <a:r>
              <a:rPr lang="en-US" sz="2800" dirty="0">
                <a:solidFill>
                  <a:schemeClr val="accent5">
                    <a:lumMod val="50000"/>
                  </a:schemeClr>
                </a:solidFill>
              </a:rPr>
              <a:t>a compound in the shoots of annual grasses is responsible for the onset of the reproductive season in female rodents that eat these grasses</a:t>
            </a:r>
          </a:p>
          <a:p>
            <a:pPr lvl="1">
              <a:spcBef>
                <a:spcPct val="50000"/>
              </a:spcBef>
              <a:defRPr/>
            </a:pPr>
            <a:r>
              <a:rPr lang="en-US" sz="2800" b="1" dirty="0">
                <a:solidFill>
                  <a:schemeClr val="accent5">
                    <a:lumMod val="50000"/>
                  </a:schemeClr>
                </a:solidFill>
              </a:rPr>
              <a:t>Experimental design: </a:t>
            </a:r>
            <a:r>
              <a:rPr lang="en-US" sz="2800" dirty="0">
                <a:solidFill>
                  <a:schemeClr val="accent5">
                    <a:lumMod val="50000"/>
                  </a:schemeClr>
                </a:solidFill>
              </a:rPr>
              <a:t>20 adult rodent females are housed in 20 cages in a lab room; 10 are fed food without the compound, 10 are fed food with the compound</a:t>
            </a:r>
          </a:p>
          <a:p>
            <a:pPr lvl="1" algn="ctr">
              <a:spcBef>
                <a:spcPct val="50000"/>
              </a:spcBef>
              <a:defRPr/>
            </a:pPr>
            <a:r>
              <a:rPr lang="en-US" sz="3600" b="1" dirty="0">
                <a:solidFill>
                  <a:srgbClr val="C0504D"/>
                </a:solidFill>
              </a:rPr>
              <a:t>What is the problem?</a:t>
            </a:r>
          </a:p>
          <a:p>
            <a:pPr marL="800100" lvl="1" indent="-342900">
              <a:spcBef>
                <a:spcPct val="50000"/>
              </a:spcBef>
              <a:buFontTx/>
              <a:buChar char="•"/>
              <a:defRPr/>
            </a:pPr>
            <a:endParaRPr lang="en-US" sz="2800" dirty="0">
              <a:solidFill>
                <a:schemeClr val="accent2"/>
              </a:solidFill>
            </a:endParaRPr>
          </a:p>
          <a:p>
            <a:pPr marL="800100" lvl="1" indent="-342900">
              <a:spcBef>
                <a:spcPct val="50000"/>
              </a:spcBef>
              <a:buFontTx/>
              <a:buChar char="•"/>
              <a:defRPr/>
            </a:pPr>
            <a:endParaRPr lang="en-US" sz="3600" dirty="0">
              <a:solidFill>
                <a:schemeClr val="accent5">
                  <a:lumMod val="50000"/>
                </a:schemeClr>
              </a:solidFill>
            </a:endParaRPr>
          </a:p>
          <a:p>
            <a:pPr>
              <a:spcBef>
                <a:spcPct val="50000"/>
              </a:spcBef>
              <a:defRPr/>
            </a:pPr>
            <a:endParaRPr lang="en-US" sz="3200" b="0" dirty="0">
              <a:solidFill>
                <a:schemeClr val="accent5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3617953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2"/>
          <p:cNvSpPr txBox="1">
            <a:spLocks noChangeArrowheads="1"/>
          </p:cNvSpPr>
          <p:nvPr/>
        </p:nvSpPr>
        <p:spPr>
          <a:xfrm>
            <a:off x="0" y="53975"/>
            <a:ext cx="9143999" cy="1143000"/>
          </a:xfrm>
          <a:prstGeom prst="rect">
            <a:avLst/>
          </a:prstGeom>
        </p:spPr>
        <p:txBody>
          <a:bodyPr anchor="ctr"/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Arial"/>
                <a:ea typeface="+mj-ea"/>
                <a:cs typeface="+mj-cs"/>
              </a:defRPr>
            </a:lvl1pPr>
          </a:lstStyle>
          <a:p>
            <a:pPr>
              <a:defRPr/>
            </a:pPr>
            <a:r>
              <a:rPr lang="en-AU" dirty="0">
                <a:solidFill>
                  <a:srgbClr val="FF6600"/>
                </a:solidFill>
              </a:rPr>
              <a:t>Classic example: Rodent oestrus!!!</a:t>
            </a:r>
            <a:endParaRPr lang="en-US" dirty="0">
              <a:solidFill>
                <a:srgbClr val="FF6600"/>
              </a:solidFill>
            </a:endParaRPr>
          </a:p>
        </p:txBody>
      </p:sp>
      <p:sp>
        <p:nvSpPr>
          <p:cNvPr id="7" name="Rectangle 4"/>
          <p:cNvSpPr>
            <a:spLocks noChangeArrowheads="1"/>
          </p:cNvSpPr>
          <p:nvPr/>
        </p:nvSpPr>
        <p:spPr bwMode="auto">
          <a:xfrm>
            <a:off x="457200" y="1219199"/>
            <a:ext cx="8267700" cy="5023853"/>
          </a:xfrm>
          <a:prstGeom prst="rect">
            <a:avLst/>
          </a:prstGeom>
          <a:noFill/>
          <a:ln>
            <a:noFill/>
          </a:ln>
          <a:effectLst>
            <a:outerShdw blurRad="63500" dist="113592" dir="1593903" algn="ctr" rotWithShape="0">
              <a:schemeClr val="bg1">
                <a:alpha val="74998"/>
              </a:schemeClr>
            </a:outerShdw>
          </a:effectLst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lvl="1">
              <a:spcBef>
                <a:spcPct val="50000"/>
              </a:spcBef>
              <a:defRPr/>
            </a:pPr>
            <a:r>
              <a:rPr lang="en-US" sz="2800" b="1" dirty="0">
                <a:solidFill>
                  <a:srgbClr val="C0504D"/>
                </a:solidFill>
              </a:rPr>
              <a:t>Problem: </a:t>
            </a:r>
            <a:r>
              <a:rPr lang="en-US" sz="2800" dirty="0" err="1">
                <a:solidFill>
                  <a:srgbClr val="C0504D"/>
                </a:solidFill>
              </a:rPr>
              <a:t>oestrus</a:t>
            </a:r>
            <a:r>
              <a:rPr lang="en-US" sz="2800" dirty="0">
                <a:solidFill>
                  <a:srgbClr val="C0504D"/>
                </a:solidFill>
              </a:rPr>
              <a:t> can be induced in female rodents </a:t>
            </a:r>
            <a:r>
              <a:rPr lang="en-US" sz="2800" b="1" u="sng" dirty="0">
                <a:solidFill>
                  <a:srgbClr val="C0504D"/>
                </a:solidFill>
              </a:rPr>
              <a:t>via airborne chemical cues </a:t>
            </a:r>
            <a:r>
              <a:rPr lang="en-US" sz="2800" dirty="0">
                <a:solidFill>
                  <a:srgbClr val="C0504D"/>
                </a:solidFill>
              </a:rPr>
              <a:t>released by other females already in </a:t>
            </a:r>
            <a:r>
              <a:rPr lang="en-US" sz="2800" dirty="0" err="1">
                <a:solidFill>
                  <a:srgbClr val="C0504D"/>
                </a:solidFill>
              </a:rPr>
              <a:t>oestrus</a:t>
            </a:r>
            <a:endParaRPr lang="en-US" sz="2800" dirty="0">
              <a:solidFill>
                <a:srgbClr val="C0504D"/>
              </a:solidFill>
            </a:endParaRPr>
          </a:p>
          <a:p>
            <a:pPr marL="800100" lvl="1" indent="-342900">
              <a:spcBef>
                <a:spcPct val="50000"/>
              </a:spcBef>
              <a:buFontTx/>
              <a:buChar char="•"/>
              <a:defRPr/>
            </a:pPr>
            <a:endParaRPr lang="en-US" sz="3600" dirty="0">
              <a:solidFill>
                <a:srgbClr val="C0504D"/>
              </a:solidFill>
            </a:endParaRPr>
          </a:p>
          <a:p>
            <a:pPr>
              <a:spcBef>
                <a:spcPct val="50000"/>
              </a:spcBef>
              <a:defRPr/>
            </a:pPr>
            <a:endParaRPr lang="en-US" sz="3200" b="0" dirty="0">
              <a:solidFill>
                <a:srgbClr val="C0504D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7936596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2"/>
          <p:cNvSpPr txBox="1">
            <a:spLocks noChangeArrowheads="1"/>
          </p:cNvSpPr>
          <p:nvPr/>
        </p:nvSpPr>
        <p:spPr>
          <a:xfrm>
            <a:off x="0" y="2593976"/>
            <a:ext cx="9143999" cy="1143000"/>
          </a:xfrm>
          <a:prstGeom prst="rect">
            <a:avLst/>
          </a:prstGeom>
        </p:spPr>
        <p:txBody>
          <a:bodyPr anchor="ctr"/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Arial"/>
                <a:ea typeface="+mj-ea"/>
                <a:cs typeface="+mj-cs"/>
              </a:defRPr>
            </a:lvl1pPr>
          </a:lstStyle>
          <a:p>
            <a:pPr>
              <a:defRPr/>
            </a:pPr>
            <a:r>
              <a:rPr lang="en-AU" dirty="0">
                <a:solidFill>
                  <a:srgbClr val="FF6600"/>
                </a:solidFill>
              </a:rPr>
              <a:t>Now a less ratty (observational) example!!!</a:t>
            </a:r>
            <a:endParaRPr lang="en-US" dirty="0">
              <a:solidFill>
                <a:srgbClr val="FF66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601167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D1A67E4F-95C5-4AA1-9616-5BD01BD575F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360936"/>
            <a:ext cx="9144000" cy="609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885937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9797</TotalTime>
  <Words>1003</Words>
  <Application>Microsoft Macintosh PowerPoint</Application>
  <PresentationFormat>On-screen Show (4:3)</PresentationFormat>
  <Paragraphs>146</Paragraphs>
  <Slides>28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33" baseType="lpstr">
      <vt:lpstr>Arial</vt:lpstr>
      <vt:lpstr>Calibri</vt:lpstr>
      <vt:lpstr>Lucida Console</vt:lpstr>
      <vt:lpstr>Monaco</vt:lpstr>
      <vt:lpstr>Office Theme</vt:lpstr>
      <vt:lpstr>Designs with STRUCTURE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CSIRO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Impacts of Invasion</dc:title>
  <dc:creator>uqybuckl</dc:creator>
  <cp:lastModifiedBy>John Dwyer</cp:lastModifiedBy>
  <cp:revision>248</cp:revision>
  <cp:lastPrinted>2019-09-22T05:43:14Z</cp:lastPrinted>
  <dcterms:created xsi:type="dcterms:W3CDTF">2011-03-25T01:56:11Z</dcterms:created>
  <dcterms:modified xsi:type="dcterms:W3CDTF">2023-09-18T02:53:07Z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37382bf1-026c-423b-a2f3-9729d1fde3ca_Enabled">
    <vt:lpwstr>true</vt:lpwstr>
  </property>
  <property fmtid="{D5CDD505-2E9C-101B-9397-08002B2CF9AE}" pid="3" name="MSIP_Label_37382bf1-026c-423b-a2f3-9729d1fde3ca_SetDate">
    <vt:lpwstr>2022-07-05T02:27:54Z</vt:lpwstr>
  </property>
  <property fmtid="{D5CDD505-2E9C-101B-9397-08002B2CF9AE}" pid="4" name="MSIP_Label_37382bf1-026c-423b-a2f3-9729d1fde3ca_Method">
    <vt:lpwstr>Privileged</vt:lpwstr>
  </property>
  <property fmtid="{D5CDD505-2E9C-101B-9397-08002B2CF9AE}" pid="5" name="MSIP_Label_37382bf1-026c-423b-a2f3-9729d1fde3ca_Name">
    <vt:lpwstr>OFFICIAL - PUBLIC</vt:lpwstr>
  </property>
  <property fmtid="{D5CDD505-2E9C-101B-9397-08002B2CF9AE}" pid="6" name="MSIP_Label_37382bf1-026c-423b-a2f3-9729d1fde3ca_SiteId">
    <vt:lpwstr>b6e377cf-9db3-46cb-91a2-fad9605bb15c</vt:lpwstr>
  </property>
  <property fmtid="{D5CDD505-2E9C-101B-9397-08002B2CF9AE}" pid="7" name="MSIP_Label_37382bf1-026c-423b-a2f3-9729d1fde3ca_ActionId">
    <vt:lpwstr>f12a4365-8e80-47ec-afb8-6d15ca5a4946</vt:lpwstr>
  </property>
  <property fmtid="{D5CDD505-2E9C-101B-9397-08002B2CF9AE}" pid="8" name="MSIP_Label_37382bf1-026c-423b-a2f3-9729d1fde3ca_ContentBits">
    <vt:lpwstr>0</vt:lpwstr>
  </property>
</Properties>
</file>

<file path=docProps/thumbnail.jpeg>
</file>